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ink/ink1.xml" ContentType="application/inkml+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75" r:id="rId2"/>
    <p:sldId id="257" r:id="rId3"/>
    <p:sldId id="328" r:id="rId4"/>
    <p:sldId id="258" r:id="rId5"/>
    <p:sldId id="260" r:id="rId6"/>
    <p:sldId id="359" r:id="rId7"/>
    <p:sldId id="326" r:id="rId8"/>
    <p:sldId id="350" r:id="rId9"/>
    <p:sldId id="351" r:id="rId10"/>
    <p:sldId id="352" r:id="rId11"/>
    <p:sldId id="356" r:id="rId12"/>
    <p:sldId id="357" r:id="rId13"/>
    <p:sldId id="358" r:id="rId14"/>
    <p:sldId id="315" r:id="rId15"/>
    <p:sldId id="327" r:id="rId16"/>
    <p:sldId id="355" r:id="rId17"/>
    <p:sldId id="353" r:id="rId18"/>
    <p:sldId id="320" r:id="rId19"/>
    <p:sldId id="361" r:id="rId20"/>
    <p:sldId id="321" r:id="rId21"/>
    <p:sldId id="362" r:id="rId22"/>
    <p:sldId id="370" r:id="rId23"/>
    <p:sldId id="364" r:id="rId24"/>
    <p:sldId id="346" r:id="rId25"/>
    <p:sldId id="261" r:id="rId26"/>
    <p:sldId id="314" r:id="rId27"/>
    <p:sldId id="348" r:id="rId28"/>
    <p:sldId id="365" r:id="rId29"/>
    <p:sldId id="340" r:id="rId30"/>
    <p:sldId id="366" r:id="rId31"/>
    <p:sldId id="367" r:id="rId32"/>
    <p:sldId id="368" r:id="rId33"/>
    <p:sldId id="369" r:id="rId34"/>
    <p:sldId id="278" r:id="rId35"/>
  </p:sldIdLst>
  <p:sldSz cx="12192000" cy="685800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3686" autoAdjust="0"/>
  </p:normalViewPr>
  <p:slideViewPr>
    <p:cSldViewPr snapToGrid="0">
      <p:cViewPr varScale="1">
        <p:scale>
          <a:sx n="63" d="100"/>
          <a:sy n="63" d="100"/>
        </p:scale>
        <p:origin x="796" y="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87438D-92B6-4563-BD9C-3075F23DAE1E}"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GB"/>
        </a:p>
      </dgm:t>
    </dgm:pt>
    <dgm:pt modelId="{952C2F0D-A27E-4014-A13E-B81623CCE232}">
      <dgm:prSet phldrT="[Text]" custT="1"/>
      <dgm:spPr>
        <a:solidFill>
          <a:schemeClr val="accent2">
            <a:lumMod val="50000"/>
          </a:schemeClr>
        </a:solidFill>
      </dgm:spPr>
      <dgm:t>
        <a:bodyPr/>
        <a:lstStyle/>
        <a:p>
          <a:r>
            <a:rPr lang="en-GB" sz="2000" dirty="0"/>
            <a:t>Presentation Outline</a:t>
          </a:r>
        </a:p>
      </dgm:t>
    </dgm:pt>
    <dgm:pt modelId="{9184A1F1-CB7A-4CCE-813E-EB3F50FBF7FE}" type="parTrans" cxnId="{B0232FFC-1838-4093-B2DE-A3EB8F0DBB91}">
      <dgm:prSet/>
      <dgm:spPr/>
      <dgm:t>
        <a:bodyPr/>
        <a:lstStyle/>
        <a:p>
          <a:endParaRPr lang="en-GB"/>
        </a:p>
      </dgm:t>
    </dgm:pt>
    <dgm:pt modelId="{2F516B97-DBD0-4253-BAF5-CBFC52483512}" type="sibTrans" cxnId="{B0232FFC-1838-4093-B2DE-A3EB8F0DBB91}">
      <dgm:prSet/>
      <dgm:spPr/>
      <dgm:t>
        <a:bodyPr/>
        <a:lstStyle/>
        <a:p>
          <a:endParaRPr lang="en-GB"/>
        </a:p>
      </dgm:t>
    </dgm:pt>
    <dgm:pt modelId="{7DA1DD8A-6A9A-452D-948F-841B7A9BA9EB}">
      <dgm:prSet phldrT="[Text]" custT="1"/>
      <dgm:spPr>
        <a:solidFill>
          <a:schemeClr val="accent3">
            <a:lumMod val="75000"/>
          </a:schemeClr>
        </a:solidFill>
      </dgm:spPr>
      <dgm:t>
        <a:bodyPr/>
        <a:lstStyle/>
        <a:p>
          <a:r>
            <a:rPr lang="en-GB" sz="1800" dirty="0"/>
            <a:t>Overview of climate change</a:t>
          </a:r>
        </a:p>
      </dgm:t>
    </dgm:pt>
    <dgm:pt modelId="{42314904-46B3-4BC9-B662-CFE2212541C0}" type="parTrans" cxnId="{B120806A-D455-44AE-B625-55DDA3371FC0}">
      <dgm:prSet/>
      <dgm:spPr/>
      <dgm:t>
        <a:bodyPr/>
        <a:lstStyle/>
        <a:p>
          <a:endParaRPr lang="en-GB"/>
        </a:p>
      </dgm:t>
    </dgm:pt>
    <dgm:pt modelId="{0B85BD6C-3ADF-4243-909D-26B6BDDDF79E}" type="sibTrans" cxnId="{B120806A-D455-44AE-B625-55DDA3371FC0}">
      <dgm:prSet/>
      <dgm:spPr/>
      <dgm:t>
        <a:bodyPr/>
        <a:lstStyle/>
        <a:p>
          <a:endParaRPr lang="en-GB"/>
        </a:p>
      </dgm:t>
    </dgm:pt>
    <dgm:pt modelId="{6D2556A9-BDDE-4517-AAC4-6CD3A2FDBF89}">
      <dgm:prSet phldrT="[Text]" custT="1"/>
      <dgm:spPr>
        <a:solidFill>
          <a:schemeClr val="accent2">
            <a:lumMod val="75000"/>
          </a:schemeClr>
        </a:solidFill>
      </dgm:spPr>
      <dgm:t>
        <a:bodyPr/>
        <a:lstStyle/>
        <a:p>
          <a:r>
            <a:rPr lang="en-GB" sz="1800" dirty="0"/>
            <a:t>What does climate change hold for African agriculture? </a:t>
          </a:r>
        </a:p>
      </dgm:t>
    </dgm:pt>
    <dgm:pt modelId="{72B52073-96AC-4E0A-8004-6BF1EE473476}" type="parTrans" cxnId="{006FB674-1553-44AF-BFB5-6916D35A6D15}">
      <dgm:prSet/>
      <dgm:spPr/>
      <dgm:t>
        <a:bodyPr/>
        <a:lstStyle/>
        <a:p>
          <a:endParaRPr lang="en-GB"/>
        </a:p>
      </dgm:t>
    </dgm:pt>
    <dgm:pt modelId="{27BFAFA6-EA0B-4F43-9AAC-75850781DBDB}" type="sibTrans" cxnId="{006FB674-1553-44AF-BFB5-6916D35A6D15}">
      <dgm:prSet/>
      <dgm:spPr/>
      <dgm:t>
        <a:bodyPr/>
        <a:lstStyle/>
        <a:p>
          <a:endParaRPr lang="en-GB"/>
        </a:p>
      </dgm:t>
    </dgm:pt>
    <dgm:pt modelId="{1AD5AD98-EE05-48E5-8549-058811E924AE}">
      <dgm:prSet phldrT="[Text]" custT="1"/>
      <dgm:spPr>
        <a:solidFill>
          <a:schemeClr val="accent6">
            <a:lumMod val="50000"/>
          </a:schemeClr>
        </a:solidFill>
      </dgm:spPr>
      <dgm:t>
        <a:bodyPr/>
        <a:lstStyle/>
        <a:p>
          <a:r>
            <a:rPr lang="en-GB" sz="1800" dirty="0"/>
            <a:t>Climate Smart Agriculture</a:t>
          </a:r>
        </a:p>
      </dgm:t>
    </dgm:pt>
    <dgm:pt modelId="{E849A6B1-0B0C-4947-AE08-95AD9E842B99}" type="parTrans" cxnId="{38BEC886-436B-4A1E-AEAD-AB9471012220}">
      <dgm:prSet/>
      <dgm:spPr/>
      <dgm:t>
        <a:bodyPr/>
        <a:lstStyle/>
        <a:p>
          <a:endParaRPr lang="en-GB"/>
        </a:p>
      </dgm:t>
    </dgm:pt>
    <dgm:pt modelId="{CE74DFA7-3F70-4F0F-9F02-D2024585C497}" type="sibTrans" cxnId="{38BEC886-436B-4A1E-AEAD-AB9471012220}">
      <dgm:prSet/>
      <dgm:spPr/>
      <dgm:t>
        <a:bodyPr/>
        <a:lstStyle/>
        <a:p>
          <a:endParaRPr lang="en-GB"/>
        </a:p>
      </dgm:t>
    </dgm:pt>
    <dgm:pt modelId="{7096ECAD-18BC-4DD1-B2BF-1684CA55D42E}">
      <dgm:prSet phldrT="[Text]" custT="1"/>
      <dgm:spPr>
        <a:solidFill>
          <a:schemeClr val="accent4">
            <a:lumMod val="75000"/>
          </a:schemeClr>
        </a:solidFill>
      </dgm:spPr>
      <dgm:t>
        <a:bodyPr/>
        <a:lstStyle/>
        <a:p>
          <a:r>
            <a:rPr lang="en-GB" sz="1800" dirty="0"/>
            <a:t>Why gender in CSA?</a:t>
          </a:r>
        </a:p>
      </dgm:t>
    </dgm:pt>
    <dgm:pt modelId="{ECAFA602-7834-451E-84CC-E2122D2F5F3C}" type="parTrans" cxnId="{8F403116-BE3B-4D71-9DF5-2263665A26C7}">
      <dgm:prSet/>
      <dgm:spPr/>
      <dgm:t>
        <a:bodyPr/>
        <a:lstStyle/>
        <a:p>
          <a:endParaRPr lang="en-GB"/>
        </a:p>
      </dgm:t>
    </dgm:pt>
    <dgm:pt modelId="{21FE76D8-6180-403A-8C52-67C92FA022FF}" type="sibTrans" cxnId="{8F403116-BE3B-4D71-9DF5-2263665A26C7}">
      <dgm:prSet/>
      <dgm:spPr/>
      <dgm:t>
        <a:bodyPr/>
        <a:lstStyle/>
        <a:p>
          <a:endParaRPr lang="en-GB"/>
        </a:p>
      </dgm:t>
    </dgm:pt>
    <dgm:pt modelId="{D574152A-0013-47FC-BAB2-BD32650E6F52}">
      <dgm:prSet phldrT="[Text]" custT="1"/>
      <dgm:spPr>
        <a:solidFill>
          <a:schemeClr val="accent1">
            <a:lumMod val="75000"/>
          </a:schemeClr>
        </a:solidFill>
      </dgm:spPr>
      <dgm:t>
        <a:bodyPr/>
        <a:lstStyle/>
        <a:p>
          <a:r>
            <a:rPr lang="en-GB" sz="1800" dirty="0"/>
            <a:t>Challenges of uptake of CSA among women farmers</a:t>
          </a:r>
        </a:p>
      </dgm:t>
    </dgm:pt>
    <dgm:pt modelId="{4747A094-D56E-4D55-B315-627971A6664A}" type="parTrans" cxnId="{FF915FE3-FC04-482F-99CA-DC7CD075CC6F}">
      <dgm:prSet/>
      <dgm:spPr/>
      <dgm:t>
        <a:bodyPr/>
        <a:lstStyle/>
        <a:p>
          <a:endParaRPr lang="en-GB"/>
        </a:p>
      </dgm:t>
    </dgm:pt>
    <dgm:pt modelId="{D901E8CE-1DF7-4412-940C-63A2E5346D06}" type="sibTrans" cxnId="{FF915FE3-FC04-482F-99CA-DC7CD075CC6F}">
      <dgm:prSet/>
      <dgm:spPr/>
      <dgm:t>
        <a:bodyPr/>
        <a:lstStyle/>
        <a:p>
          <a:endParaRPr lang="en-GB"/>
        </a:p>
      </dgm:t>
    </dgm:pt>
    <dgm:pt modelId="{6DE2AB05-F6F3-4CEE-9F85-E5E1B76E5333}">
      <dgm:prSet phldrT="[Text]" custT="1"/>
      <dgm:spPr>
        <a:solidFill>
          <a:schemeClr val="accent4">
            <a:lumMod val="75000"/>
          </a:schemeClr>
        </a:solidFill>
      </dgm:spPr>
      <dgm:t>
        <a:bodyPr/>
        <a:lstStyle/>
        <a:p>
          <a:r>
            <a:rPr lang="en-GB" sz="1800" dirty="0"/>
            <a:t>Conclusion &amp; </a:t>
          </a:r>
          <a:r>
            <a:rPr lang="en-GB" sz="1600" dirty="0"/>
            <a:t>Recommendations</a:t>
          </a:r>
        </a:p>
      </dgm:t>
    </dgm:pt>
    <dgm:pt modelId="{3587CCDF-BDC9-4564-9879-622947FD9D4A}" type="parTrans" cxnId="{3CFA4BC5-D009-4B4C-9D41-1217D1853326}">
      <dgm:prSet/>
      <dgm:spPr/>
      <dgm:t>
        <a:bodyPr/>
        <a:lstStyle/>
        <a:p>
          <a:endParaRPr lang="en-GB"/>
        </a:p>
      </dgm:t>
    </dgm:pt>
    <dgm:pt modelId="{806886B5-23E6-480C-A6CB-965AA5EAD969}" type="sibTrans" cxnId="{3CFA4BC5-D009-4B4C-9D41-1217D1853326}">
      <dgm:prSet/>
      <dgm:spPr/>
      <dgm:t>
        <a:bodyPr/>
        <a:lstStyle/>
        <a:p>
          <a:endParaRPr lang="en-GB"/>
        </a:p>
      </dgm:t>
    </dgm:pt>
    <dgm:pt modelId="{ADAC786C-B5FF-40E7-8E91-70C65D49EDBC}" type="pres">
      <dgm:prSet presAssocID="{0087438D-92B6-4563-BD9C-3075F23DAE1E}" presName="Name0" presStyleCnt="0">
        <dgm:presLayoutVars>
          <dgm:chMax val="1"/>
          <dgm:chPref val="1"/>
          <dgm:dir/>
          <dgm:animOne val="branch"/>
          <dgm:animLvl val="lvl"/>
        </dgm:presLayoutVars>
      </dgm:prSet>
      <dgm:spPr/>
    </dgm:pt>
    <dgm:pt modelId="{16F5A65D-B768-42C3-BA3A-325A3FD00E56}" type="pres">
      <dgm:prSet presAssocID="{952C2F0D-A27E-4014-A13E-B81623CCE232}" presName="Parent" presStyleLbl="node0" presStyleIdx="0" presStyleCnt="1">
        <dgm:presLayoutVars>
          <dgm:chMax val="6"/>
          <dgm:chPref val="6"/>
        </dgm:presLayoutVars>
      </dgm:prSet>
      <dgm:spPr/>
    </dgm:pt>
    <dgm:pt modelId="{BA09F27D-1166-4C92-8977-3CB831D59FF1}" type="pres">
      <dgm:prSet presAssocID="{7DA1DD8A-6A9A-452D-948F-841B7A9BA9EB}" presName="Accent1" presStyleCnt="0"/>
      <dgm:spPr/>
    </dgm:pt>
    <dgm:pt modelId="{5837755D-ED3D-4B32-8AA6-C8F3271CFC70}" type="pres">
      <dgm:prSet presAssocID="{7DA1DD8A-6A9A-452D-948F-841B7A9BA9EB}" presName="Accent" presStyleLbl="bgShp" presStyleIdx="0" presStyleCnt="6"/>
      <dgm:spPr/>
    </dgm:pt>
    <dgm:pt modelId="{62E70F45-630B-4206-9065-8D7CC26CC422}" type="pres">
      <dgm:prSet presAssocID="{7DA1DD8A-6A9A-452D-948F-841B7A9BA9EB}" presName="Child1" presStyleLbl="node1" presStyleIdx="0" presStyleCnt="6">
        <dgm:presLayoutVars>
          <dgm:chMax val="0"/>
          <dgm:chPref val="0"/>
          <dgm:bulletEnabled val="1"/>
        </dgm:presLayoutVars>
      </dgm:prSet>
      <dgm:spPr/>
    </dgm:pt>
    <dgm:pt modelId="{7CB220B7-AE37-4EDC-A048-22AAC2273623}" type="pres">
      <dgm:prSet presAssocID="{6D2556A9-BDDE-4517-AAC4-6CD3A2FDBF89}" presName="Accent2" presStyleCnt="0"/>
      <dgm:spPr/>
    </dgm:pt>
    <dgm:pt modelId="{5730292A-5675-467E-AAB4-6C216DB6B973}" type="pres">
      <dgm:prSet presAssocID="{6D2556A9-BDDE-4517-AAC4-6CD3A2FDBF89}" presName="Accent" presStyleLbl="bgShp" presStyleIdx="1" presStyleCnt="6"/>
      <dgm:spPr/>
    </dgm:pt>
    <dgm:pt modelId="{953E2E42-994A-4E85-A33C-E2B4E8E1D99B}" type="pres">
      <dgm:prSet presAssocID="{6D2556A9-BDDE-4517-AAC4-6CD3A2FDBF89}" presName="Child2" presStyleLbl="node1" presStyleIdx="1" presStyleCnt="6" custLinFactNeighborY="1698">
        <dgm:presLayoutVars>
          <dgm:chMax val="0"/>
          <dgm:chPref val="0"/>
          <dgm:bulletEnabled val="1"/>
        </dgm:presLayoutVars>
      </dgm:prSet>
      <dgm:spPr/>
    </dgm:pt>
    <dgm:pt modelId="{A1466888-89E1-456A-A647-D7DB120E2640}" type="pres">
      <dgm:prSet presAssocID="{1AD5AD98-EE05-48E5-8549-058811E924AE}" presName="Accent3" presStyleCnt="0"/>
      <dgm:spPr/>
    </dgm:pt>
    <dgm:pt modelId="{159585D3-645F-493D-AB82-5670AE86F369}" type="pres">
      <dgm:prSet presAssocID="{1AD5AD98-EE05-48E5-8549-058811E924AE}" presName="Accent" presStyleLbl="bgShp" presStyleIdx="2" presStyleCnt="6"/>
      <dgm:spPr/>
    </dgm:pt>
    <dgm:pt modelId="{9441BFD9-1738-454E-8BCF-9301B54FE567}" type="pres">
      <dgm:prSet presAssocID="{1AD5AD98-EE05-48E5-8549-058811E924AE}" presName="Child3" presStyleLbl="node1" presStyleIdx="2" presStyleCnt="6">
        <dgm:presLayoutVars>
          <dgm:chMax val="0"/>
          <dgm:chPref val="0"/>
          <dgm:bulletEnabled val="1"/>
        </dgm:presLayoutVars>
      </dgm:prSet>
      <dgm:spPr/>
    </dgm:pt>
    <dgm:pt modelId="{96D1DE59-83E2-4BEC-BA82-668736C9F1E1}" type="pres">
      <dgm:prSet presAssocID="{7096ECAD-18BC-4DD1-B2BF-1684CA55D42E}" presName="Accent4" presStyleCnt="0"/>
      <dgm:spPr/>
    </dgm:pt>
    <dgm:pt modelId="{056F15DE-4B3C-4588-919B-4FE0A4373EAF}" type="pres">
      <dgm:prSet presAssocID="{7096ECAD-18BC-4DD1-B2BF-1684CA55D42E}" presName="Accent" presStyleLbl="bgShp" presStyleIdx="3" presStyleCnt="6"/>
      <dgm:spPr/>
    </dgm:pt>
    <dgm:pt modelId="{703A2945-5B0F-41F2-9116-CA236CB0E5B8}" type="pres">
      <dgm:prSet presAssocID="{7096ECAD-18BC-4DD1-B2BF-1684CA55D42E}" presName="Child4" presStyleLbl="node1" presStyleIdx="3" presStyleCnt="6">
        <dgm:presLayoutVars>
          <dgm:chMax val="0"/>
          <dgm:chPref val="0"/>
          <dgm:bulletEnabled val="1"/>
        </dgm:presLayoutVars>
      </dgm:prSet>
      <dgm:spPr/>
    </dgm:pt>
    <dgm:pt modelId="{FA692D51-33F0-4134-9C2E-701436D596EC}" type="pres">
      <dgm:prSet presAssocID="{D574152A-0013-47FC-BAB2-BD32650E6F52}" presName="Accent5" presStyleCnt="0"/>
      <dgm:spPr/>
    </dgm:pt>
    <dgm:pt modelId="{567E7D57-AE5F-4364-B78F-F4D7A9FC9471}" type="pres">
      <dgm:prSet presAssocID="{D574152A-0013-47FC-BAB2-BD32650E6F52}" presName="Accent" presStyleLbl="bgShp" presStyleIdx="4" presStyleCnt="6"/>
      <dgm:spPr/>
    </dgm:pt>
    <dgm:pt modelId="{33E78932-3996-4170-BF21-4565C865E955}" type="pres">
      <dgm:prSet presAssocID="{D574152A-0013-47FC-BAB2-BD32650E6F52}" presName="Child5" presStyleLbl="node1" presStyleIdx="4" presStyleCnt="6">
        <dgm:presLayoutVars>
          <dgm:chMax val="0"/>
          <dgm:chPref val="0"/>
          <dgm:bulletEnabled val="1"/>
        </dgm:presLayoutVars>
      </dgm:prSet>
      <dgm:spPr/>
    </dgm:pt>
    <dgm:pt modelId="{009DDE7B-3AC5-4274-9C19-D47511FC0232}" type="pres">
      <dgm:prSet presAssocID="{6DE2AB05-F6F3-4CEE-9F85-E5E1B76E5333}" presName="Accent6" presStyleCnt="0"/>
      <dgm:spPr/>
    </dgm:pt>
    <dgm:pt modelId="{CB8721F5-C0A1-4DFB-AF6B-17E5CC50C519}" type="pres">
      <dgm:prSet presAssocID="{6DE2AB05-F6F3-4CEE-9F85-E5E1B76E5333}" presName="Accent" presStyleLbl="bgShp" presStyleIdx="5" presStyleCnt="6"/>
      <dgm:spPr/>
    </dgm:pt>
    <dgm:pt modelId="{8ACE5C3E-C245-4DB8-A7B1-6A842E154343}" type="pres">
      <dgm:prSet presAssocID="{6DE2AB05-F6F3-4CEE-9F85-E5E1B76E5333}" presName="Child6" presStyleLbl="node1" presStyleIdx="5" presStyleCnt="6" custScaleX="109619">
        <dgm:presLayoutVars>
          <dgm:chMax val="0"/>
          <dgm:chPref val="0"/>
          <dgm:bulletEnabled val="1"/>
        </dgm:presLayoutVars>
      </dgm:prSet>
      <dgm:spPr/>
    </dgm:pt>
  </dgm:ptLst>
  <dgm:cxnLst>
    <dgm:cxn modelId="{0EB2AA05-7209-4F0A-B240-D6DC74E80040}" type="presOf" srcId="{952C2F0D-A27E-4014-A13E-B81623CCE232}" destId="{16F5A65D-B768-42C3-BA3A-325A3FD00E56}" srcOrd="0" destOrd="0" presId="urn:microsoft.com/office/officeart/2011/layout/HexagonRadial"/>
    <dgm:cxn modelId="{8F403116-BE3B-4D71-9DF5-2263665A26C7}" srcId="{952C2F0D-A27E-4014-A13E-B81623CCE232}" destId="{7096ECAD-18BC-4DD1-B2BF-1684CA55D42E}" srcOrd="3" destOrd="0" parTransId="{ECAFA602-7834-451E-84CC-E2122D2F5F3C}" sibTransId="{21FE76D8-6180-403A-8C52-67C92FA022FF}"/>
    <dgm:cxn modelId="{B120806A-D455-44AE-B625-55DDA3371FC0}" srcId="{952C2F0D-A27E-4014-A13E-B81623CCE232}" destId="{7DA1DD8A-6A9A-452D-948F-841B7A9BA9EB}" srcOrd="0" destOrd="0" parTransId="{42314904-46B3-4BC9-B662-CFE2212541C0}" sibTransId="{0B85BD6C-3ADF-4243-909D-26B6BDDDF79E}"/>
    <dgm:cxn modelId="{CBE1BB53-64B2-4B3F-A448-F98BB3FF4B62}" type="presOf" srcId="{0087438D-92B6-4563-BD9C-3075F23DAE1E}" destId="{ADAC786C-B5FF-40E7-8E91-70C65D49EDBC}" srcOrd="0" destOrd="0" presId="urn:microsoft.com/office/officeart/2011/layout/HexagonRadial"/>
    <dgm:cxn modelId="{006FB674-1553-44AF-BFB5-6916D35A6D15}" srcId="{952C2F0D-A27E-4014-A13E-B81623CCE232}" destId="{6D2556A9-BDDE-4517-AAC4-6CD3A2FDBF89}" srcOrd="1" destOrd="0" parTransId="{72B52073-96AC-4E0A-8004-6BF1EE473476}" sibTransId="{27BFAFA6-EA0B-4F43-9AAC-75850781DBDB}"/>
    <dgm:cxn modelId="{E98F6855-9BB6-403F-A723-88BFEE6FA8FE}" type="presOf" srcId="{7DA1DD8A-6A9A-452D-948F-841B7A9BA9EB}" destId="{62E70F45-630B-4206-9065-8D7CC26CC422}" srcOrd="0" destOrd="0" presId="urn:microsoft.com/office/officeart/2011/layout/HexagonRadial"/>
    <dgm:cxn modelId="{38BEC886-436B-4A1E-AEAD-AB9471012220}" srcId="{952C2F0D-A27E-4014-A13E-B81623CCE232}" destId="{1AD5AD98-EE05-48E5-8549-058811E924AE}" srcOrd="2" destOrd="0" parTransId="{E849A6B1-0B0C-4947-AE08-95AD9E842B99}" sibTransId="{CE74DFA7-3F70-4F0F-9F02-D2024585C497}"/>
    <dgm:cxn modelId="{E6F4A18A-C64F-4E21-A090-26F7FC1AD8A3}" type="presOf" srcId="{7096ECAD-18BC-4DD1-B2BF-1684CA55D42E}" destId="{703A2945-5B0F-41F2-9116-CA236CB0E5B8}" srcOrd="0" destOrd="0" presId="urn:microsoft.com/office/officeart/2011/layout/HexagonRadial"/>
    <dgm:cxn modelId="{7C2BB39E-1458-4DD0-8D72-0AB3ABAD5331}" type="presOf" srcId="{D574152A-0013-47FC-BAB2-BD32650E6F52}" destId="{33E78932-3996-4170-BF21-4565C865E955}" srcOrd="0" destOrd="0" presId="urn:microsoft.com/office/officeart/2011/layout/HexagonRadial"/>
    <dgm:cxn modelId="{EB82ADB0-2E21-4463-A832-B143348AEC31}" type="presOf" srcId="{6DE2AB05-F6F3-4CEE-9F85-E5E1B76E5333}" destId="{8ACE5C3E-C245-4DB8-A7B1-6A842E154343}" srcOrd="0" destOrd="0" presId="urn:microsoft.com/office/officeart/2011/layout/HexagonRadial"/>
    <dgm:cxn modelId="{3CFA4BC5-D009-4B4C-9D41-1217D1853326}" srcId="{952C2F0D-A27E-4014-A13E-B81623CCE232}" destId="{6DE2AB05-F6F3-4CEE-9F85-E5E1B76E5333}" srcOrd="5" destOrd="0" parTransId="{3587CCDF-BDC9-4564-9879-622947FD9D4A}" sibTransId="{806886B5-23E6-480C-A6CB-965AA5EAD969}"/>
    <dgm:cxn modelId="{90E27CCC-58B9-4E00-91C1-718914E2F629}" type="presOf" srcId="{1AD5AD98-EE05-48E5-8549-058811E924AE}" destId="{9441BFD9-1738-454E-8BCF-9301B54FE567}" srcOrd="0" destOrd="0" presId="urn:microsoft.com/office/officeart/2011/layout/HexagonRadial"/>
    <dgm:cxn modelId="{FF915FE3-FC04-482F-99CA-DC7CD075CC6F}" srcId="{952C2F0D-A27E-4014-A13E-B81623CCE232}" destId="{D574152A-0013-47FC-BAB2-BD32650E6F52}" srcOrd="4" destOrd="0" parTransId="{4747A094-D56E-4D55-B315-627971A6664A}" sibTransId="{D901E8CE-1DF7-4412-940C-63A2E5346D06}"/>
    <dgm:cxn modelId="{EA1B07F1-C5C0-4CB2-B51D-9BD285492D8E}" type="presOf" srcId="{6D2556A9-BDDE-4517-AAC4-6CD3A2FDBF89}" destId="{953E2E42-994A-4E85-A33C-E2B4E8E1D99B}" srcOrd="0" destOrd="0" presId="urn:microsoft.com/office/officeart/2011/layout/HexagonRadial"/>
    <dgm:cxn modelId="{B0232FFC-1838-4093-B2DE-A3EB8F0DBB91}" srcId="{0087438D-92B6-4563-BD9C-3075F23DAE1E}" destId="{952C2F0D-A27E-4014-A13E-B81623CCE232}" srcOrd="0" destOrd="0" parTransId="{9184A1F1-CB7A-4CCE-813E-EB3F50FBF7FE}" sibTransId="{2F516B97-DBD0-4253-BAF5-CBFC52483512}"/>
    <dgm:cxn modelId="{3402B961-5BA0-483D-8D06-81B96237E45B}" type="presParOf" srcId="{ADAC786C-B5FF-40E7-8E91-70C65D49EDBC}" destId="{16F5A65D-B768-42C3-BA3A-325A3FD00E56}" srcOrd="0" destOrd="0" presId="urn:microsoft.com/office/officeart/2011/layout/HexagonRadial"/>
    <dgm:cxn modelId="{03C022FA-E622-485A-AD25-309A7D9E389C}" type="presParOf" srcId="{ADAC786C-B5FF-40E7-8E91-70C65D49EDBC}" destId="{BA09F27D-1166-4C92-8977-3CB831D59FF1}" srcOrd="1" destOrd="0" presId="urn:microsoft.com/office/officeart/2011/layout/HexagonRadial"/>
    <dgm:cxn modelId="{C5F87F6A-6E46-4C2D-92CB-76AA7AAE271A}" type="presParOf" srcId="{BA09F27D-1166-4C92-8977-3CB831D59FF1}" destId="{5837755D-ED3D-4B32-8AA6-C8F3271CFC70}" srcOrd="0" destOrd="0" presId="urn:microsoft.com/office/officeart/2011/layout/HexagonRadial"/>
    <dgm:cxn modelId="{D4FA3294-94D1-4F01-8D66-8B0D86FC0868}" type="presParOf" srcId="{ADAC786C-B5FF-40E7-8E91-70C65D49EDBC}" destId="{62E70F45-630B-4206-9065-8D7CC26CC422}" srcOrd="2" destOrd="0" presId="urn:microsoft.com/office/officeart/2011/layout/HexagonRadial"/>
    <dgm:cxn modelId="{8A4FBA14-2570-41D1-A760-79004D365C6E}" type="presParOf" srcId="{ADAC786C-B5FF-40E7-8E91-70C65D49EDBC}" destId="{7CB220B7-AE37-4EDC-A048-22AAC2273623}" srcOrd="3" destOrd="0" presId="urn:microsoft.com/office/officeart/2011/layout/HexagonRadial"/>
    <dgm:cxn modelId="{2039B643-038A-438A-95A5-6E1F7C539AAA}" type="presParOf" srcId="{7CB220B7-AE37-4EDC-A048-22AAC2273623}" destId="{5730292A-5675-467E-AAB4-6C216DB6B973}" srcOrd="0" destOrd="0" presId="urn:microsoft.com/office/officeart/2011/layout/HexagonRadial"/>
    <dgm:cxn modelId="{354FAF55-22CA-4BFC-BFBD-A9C47EA7F153}" type="presParOf" srcId="{ADAC786C-B5FF-40E7-8E91-70C65D49EDBC}" destId="{953E2E42-994A-4E85-A33C-E2B4E8E1D99B}" srcOrd="4" destOrd="0" presId="urn:microsoft.com/office/officeart/2011/layout/HexagonRadial"/>
    <dgm:cxn modelId="{EE528E32-67DB-4697-BD71-4713B8B5A323}" type="presParOf" srcId="{ADAC786C-B5FF-40E7-8E91-70C65D49EDBC}" destId="{A1466888-89E1-456A-A647-D7DB120E2640}" srcOrd="5" destOrd="0" presId="urn:microsoft.com/office/officeart/2011/layout/HexagonRadial"/>
    <dgm:cxn modelId="{FCF89366-6B50-47C6-94C1-559113BE9AC4}" type="presParOf" srcId="{A1466888-89E1-456A-A647-D7DB120E2640}" destId="{159585D3-645F-493D-AB82-5670AE86F369}" srcOrd="0" destOrd="0" presId="urn:microsoft.com/office/officeart/2011/layout/HexagonRadial"/>
    <dgm:cxn modelId="{CA9BAB77-ABD2-46D1-A926-09663DB0ABB0}" type="presParOf" srcId="{ADAC786C-B5FF-40E7-8E91-70C65D49EDBC}" destId="{9441BFD9-1738-454E-8BCF-9301B54FE567}" srcOrd="6" destOrd="0" presId="urn:microsoft.com/office/officeart/2011/layout/HexagonRadial"/>
    <dgm:cxn modelId="{3AC834DB-6A8F-4C86-BD65-B5DB4C096131}" type="presParOf" srcId="{ADAC786C-B5FF-40E7-8E91-70C65D49EDBC}" destId="{96D1DE59-83E2-4BEC-BA82-668736C9F1E1}" srcOrd="7" destOrd="0" presId="urn:microsoft.com/office/officeart/2011/layout/HexagonRadial"/>
    <dgm:cxn modelId="{410C312E-6DCF-4801-8C7E-34AF8F16785E}" type="presParOf" srcId="{96D1DE59-83E2-4BEC-BA82-668736C9F1E1}" destId="{056F15DE-4B3C-4588-919B-4FE0A4373EAF}" srcOrd="0" destOrd="0" presId="urn:microsoft.com/office/officeart/2011/layout/HexagonRadial"/>
    <dgm:cxn modelId="{C5AD58EC-2103-4C8C-A0EF-86835E73289B}" type="presParOf" srcId="{ADAC786C-B5FF-40E7-8E91-70C65D49EDBC}" destId="{703A2945-5B0F-41F2-9116-CA236CB0E5B8}" srcOrd="8" destOrd="0" presId="urn:microsoft.com/office/officeart/2011/layout/HexagonRadial"/>
    <dgm:cxn modelId="{1BED9429-D330-42B3-9770-BB5FA2542387}" type="presParOf" srcId="{ADAC786C-B5FF-40E7-8E91-70C65D49EDBC}" destId="{FA692D51-33F0-4134-9C2E-701436D596EC}" srcOrd="9" destOrd="0" presId="urn:microsoft.com/office/officeart/2011/layout/HexagonRadial"/>
    <dgm:cxn modelId="{5453C6A2-31A8-4D09-BC75-855C76F851C1}" type="presParOf" srcId="{FA692D51-33F0-4134-9C2E-701436D596EC}" destId="{567E7D57-AE5F-4364-B78F-F4D7A9FC9471}" srcOrd="0" destOrd="0" presId="urn:microsoft.com/office/officeart/2011/layout/HexagonRadial"/>
    <dgm:cxn modelId="{19B51A69-B993-49CE-BA78-E4F3DD1B643F}" type="presParOf" srcId="{ADAC786C-B5FF-40E7-8E91-70C65D49EDBC}" destId="{33E78932-3996-4170-BF21-4565C865E955}" srcOrd="10" destOrd="0" presId="urn:microsoft.com/office/officeart/2011/layout/HexagonRadial"/>
    <dgm:cxn modelId="{DE29559A-0BCB-417F-ACBC-09EF32EF1EE4}" type="presParOf" srcId="{ADAC786C-B5FF-40E7-8E91-70C65D49EDBC}" destId="{009DDE7B-3AC5-4274-9C19-D47511FC0232}" srcOrd="11" destOrd="0" presId="urn:microsoft.com/office/officeart/2011/layout/HexagonRadial"/>
    <dgm:cxn modelId="{141181DD-3590-4482-9B92-F7D6A374E11E}" type="presParOf" srcId="{009DDE7B-3AC5-4274-9C19-D47511FC0232}" destId="{CB8721F5-C0A1-4DFB-AF6B-17E5CC50C519}" srcOrd="0" destOrd="0" presId="urn:microsoft.com/office/officeart/2011/layout/HexagonRadial"/>
    <dgm:cxn modelId="{97669D52-DAB1-445B-87FA-877F4AF5124C}" type="presParOf" srcId="{ADAC786C-B5FF-40E7-8E91-70C65D49EDBC}" destId="{8ACE5C3E-C245-4DB8-A7B1-6A842E154343}" srcOrd="12" destOrd="0" presId="urn:microsoft.com/office/officeart/2011/layout/HexagonRadial"/>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DC5AAB-8227-4504-A37E-FB48E384FAB1}" type="doc">
      <dgm:prSet loTypeId="urn:microsoft.com/office/officeart/2008/layout/AlternatingHexagons" loCatId="list" qsTypeId="urn:microsoft.com/office/officeart/2005/8/quickstyle/simple1" qsCatId="simple" csTypeId="urn:microsoft.com/office/officeart/2005/8/colors/colorful1" csCatId="colorful" phldr="1"/>
      <dgm:spPr/>
      <dgm:t>
        <a:bodyPr/>
        <a:lstStyle/>
        <a:p>
          <a:endParaRPr lang="en-GB"/>
        </a:p>
      </dgm:t>
    </dgm:pt>
    <dgm:pt modelId="{C75FB916-04E6-41B3-8EED-4A6B4C605DAE}">
      <dgm:prSet phldrT="[Text]" custT="1"/>
      <dgm:spPr>
        <a:solidFill>
          <a:schemeClr val="accent5">
            <a:lumMod val="50000"/>
          </a:schemeClr>
        </a:solidFill>
      </dgm:spPr>
      <dgm:t>
        <a:bodyPr/>
        <a:lstStyle/>
        <a:p>
          <a:r>
            <a:rPr lang="en-GB" sz="1800" dirty="0"/>
            <a:t>Low involvement and participation in climate change </a:t>
          </a:r>
        </a:p>
      </dgm:t>
    </dgm:pt>
    <dgm:pt modelId="{B9481088-357E-4C36-9E58-F3D9D89107D9}" type="parTrans" cxnId="{453AE58B-637F-4EF9-B988-882EB0F0F99F}">
      <dgm:prSet/>
      <dgm:spPr/>
      <dgm:t>
        <a:bodyPr/>
        <a:lstStyle/>
        <a:p>
          <a:endParaRPr lang="en-GB"/>
        </a:p>
      </dgm:t>
    </dgm:pt>
    <dgm:pt modelId="{F465AF00-AED0-4B25-B93A-E96D7DE57C14}" type="sibTrans" cxnId="{453AE58B-637F-4EF9-B988-882EB0F0F99F}">
      <dgm:prSet/>
      <dgm:spPr>
        <a:solidFill>
          <a:schemeClr val="accent6">
            <a:lumMod val="75000"/>
          </a:schemeClr>
        </a:solidFill>
      </dgm:spPr>
      <dgm:t>
        <a:bodyPr/>
        <a:lstStyle/>
        <a:p>
          <a:r>
            <a:rPr lang="en-GB" dirty="0"/>
            <a:t>Traditional beliefs and practices</a:t>
          </a:r>
        </a:p>
      </dgm:t>
    </dgm:pt>
    <dgm:pt modelId="{A704ED24-A3F2-462E-ABB8-09B6841B1B8B}">
      <dgm:prSet phldrT="[Text]" custT="1"/>
      <dgm:spPr>
        <a:solidFill>
          <a:schemeClr val="accent2">
            <a:lumMod val="75000"/>
          </a:schemeClr>
        </a:solidFill>
      </dgm:spPr>
      <dgm:t>
        <a:bodyPr/>
        <a:lstStyle/>
        <a:p>
          <a:r>
            <a:rPr lang="en-GB" sz="2200" b="1" dirty="0"/>
            <a:t>Challenges to uptake of CSA among women farmers</a:t>
          </a:r>
        </a:p>
      </dgm:t>
    </dgm:pt>
    <dgm:pt modelId="{70944848-E447-4217-AFB0-E8556C9C863C}" type="parTrans" cxnId="{37A578D4-5758-4B8A-8747-00D59E6E0362}">
      <dgm:prSet/>
      <dgm:spPr/>
      <dgm:t>
        <a:bodyPr/>
        <a:lstStyle/>
        <a:p>
          <a:endParaRPr lang="en-GB"/>
        </a:p>
      </dgm:t>
    </dgm:pt>
    <dgm:pt modelId="{D27701B4-824A-471F-967E-FC0F5906A82D}" type="sibTrans" cxnId="{37A578D4-5758-4B8A-8747-00D59E6E0362}">
      <dgm:prSet/>
      <dgm:spPr/>
      <dgm:t>
        <a:bodyPr/>
        <a:lstStyle/>
        <a:p>
          <a:r>
            <a:rPr lang="en-GB" dirty="0"/>
            <a:t>Poor access to information and resources</a:t>
          </a:r>
        </a:p>
      </dgm:t>
    </dgm:pt>
    <dgm:pt modelId="{97C35A55-395E-407E-AADB-3EDF6F4867C0}">
      <dgm:prSet phldrT="[Text]"/>
      <dgm:spPr/>
      <dgm:t>
        <a:bodyPr/>
        <a:lstStyle/>
        <a:p>
          <a:endParaRPr lang="en-GB" dirty="0"/>
        </a:p>
      </dgm:t>
    </dgm:pt>
    <dgm:pt modelId="{EC4B4A7F-82FD-4E8D-83AF-6891D10D985F}" type="parTrans" cxnId="{71FA3C70-02E2-45E4-B6FE-DF89324A3974}">
      <dgm:prSet/>
      <dgm:spPr/>
      <dgm:t>
        <a:bodyPr/>
        <a:lstStyle/>
        <a:p>
          <a:endParaRPr lang="en-GB"/>
        </a:p>
      </dgm:t>
    </dgm:pt>
    <dgm:pt modelId="{158650C7-B2D9-4B10-A38A-8399B053E153}" type="sibTrans" cxnId="{71FA3C70-02E2-45E4-B6FE-DF89324A3974}">
      <dgm:prSet/>
      <dgm:spPr/>
      <dgm:t>
        <a:bodyPr/>
        <a:lstStyle/>
        <a:p>
          <a:endParaRPr lang="en-GB"/>
        </a:p>
      </dgm:t>
    </dgm:pt>
    <dgm:pt modelId="{24199248-762E-4CC0-9B6B-CE4978649D4B}">
      <dgm:prSet phldrT="[Text]"/>
      <dgm:spPr>
        <a:solidFill>
          <a:schemeClr val="accent4">
            <a:lumMod val="75000"/>
          </a:schemeClr>
        </a:solidFill>
      </dgm:spPr>
      <dgm:t>
        <a:bodyPr/>
        <a:lstStyle/>
        <a:p>
          <a:r>
            <a:rPr lang="en-GB" dirty="0"/>
            <a:t>Low implementation of gender commitments in existing policies</a:t>
          </a:r>
        </a:p>
      </dgm:t>
    </dgm:pt>
    <dgm:pt modelId="{880C901A-FDD6-4B8A-A62A-6B3600C5A09A}" type="parTrans" cxnId="{4BD5A390-ED60-48FB-8206-D928FB6B6905}">
      <dgm:prSet/>
      <dgm:spPr/>
      <dgm:t>
        <a:bodyPr/>
        <a:lstStyle/>
        <a:p>
          <a:endParaRPr lang="en-GB"/>
        </a:p>
      </dgm:t>
    </dgm:pt>
    <dgm:pt modelId="{DA552C25-8E10-42DE-BA39-07BE171B2F63}" type="sibTrans" cxnId="{4BD5A390-ED60-48FB-8206-D928FB6B6905}">
      <dgm:prSet/>
      <dgm:spPr>
        <a:solidFill>
          <a:schemeClr val="tx2">
            <a:lumMod val="60000"/>
            <a:lumOff val="40000"/>
          </a:schemeClr>
        </a:solidFill>
      </dgm:spPr>
      <dgm:t>
        <a:bodyPr/>
        <a:lstStyle/>
        <a:p>
          <a:r>
            <a:rPr lang="en-GB" dirty="0"/>
            <a:t>Poor knowledge, capacity &amp; income earning power</a:t>
          </a:r>
        </a:p>
      </dgm:t>
    </dgm:pt>
    <dgm:pt modelId="{102ABD4B-75F4-4BCF-B062-E3E0856C244F}" type="pres">
      <dgm:prSet presAssocID="{1EDC5AAB-8227-4504-A37E-FB48E384FAB1}" presName="Name0" presStyleCnt="0">
        <dgm:presLayoutVars>
          <dgm:chMax/>
          <dgm:chPref/>
          <dgm:dir/>
          <dgm:animLvl val="lvl"/>
        </dgm:presLayoutVars>
      </dgm:prSet>
      <dgm:spPr/>
    </dgm:pt>
    <dgm:pt modelId="{6A98F059-B36E-45CB-AB11-877E27113A9B}" type="pres">
      <dgm:prSet presAssocID="{C75FB916-04E6-41B3-8EED-4A6B4C605DAE}" presName="composite" presStyleCnt="0"/>
      <dgm:spPr/>
    </dgm:pt>
    <dgm:pt modelId="{3ABE7325-CFFF-4477-A1A0-DE3C61D1D530}" type="pres">
      <dgm:prSet presAssocID="{C75FB916-04E6-41B3-8EED-4A6B4C605DAE}" presName="Parent1" presStyleLbl="node1" presStyleIdx="0" presStyleCnt="6">
        <dgm:presLayoutVars>
          <dgm:chMax val="1"/>
          <dgm:chPref val="1"/>
          <dgm:bulletEnabled val="1"/>
        </dgm:presLayoutVars>
      </dgm:prSet>
      <dgm:spPr/>
    </dgm:pt>
    <dgm:pt modelId="{DFC760BE-2AEE-4CBA-BBFF-1D626C88F092}" type="pres">
      <dgm:prSet presAssocID="{C75FB916-04E6-41B3-8EED-4A6B4C605DAE}" presName="Childtext1" presStyleLbl="revTx" presStyleIdx="0" presStyleCnt="3">
        <dgm:presLayoutVars>
          <dgm:chMax val="0"/>
          <dgm:chPref val="0"/>
          <dgm:bulletEnabled val="1"/>
        </dgm:presLayoutVars>
      </dgm:prSet>
      <dgm:spPr/>
    </dgm:pt>
    <dgm:pt modelId="{21DB763E-4DAA-4DB2-B4A4-5671190E7EEE}" type="pres">
      <dgm:prSet presAssocID="{C75FB916-04E6-41B3-8EED-4A6B4C605DAE}" presName="BalanceSpacing" presStyleCnt="0"/>
      <dgm:spPr/>
    </dgm:pt>
    <dgm:pt modelId="{78C5A2C2-229D-4CE8-B525-AFEEFBC82FA6}" type="pres">
      <dgm:prSet presAssocID="{C75FB916-04E6-41B3-8EED-4A6B4C605DAE}" presName="BalanceSpacing1" presStyleCnt="0"/>
      <dgm:spPr/>
    </dgm:pt>
    <dgm:pt modelId="{D809331C-4112-4B20-A14E-E5291D6C9272}" type="pres">
      <dgm:prSet presAssocID="{F465AF00-AED0-4B25-B93A-E96D7DE57C14}" presName="Accent1Text" presStyleLbl="node1" presStyleIdx="1" presStyleCnt="6"/>
      <dgm:spPr/>
    </dgm:pt>
    <dgm:pt modelId="{EEF885D1-27B8-4BD6-98B0-8297ECE986BD}" type="pres">
      <dgm:prSet presAssocID="{F465AF00-AED0-4B25-B93A-E96D7DE57C14}" presName="spaceBetweenRectangles" presStyleCnt="0"/>
      <dgm:spPr/>
    </dgm:pt>
    <dgm:pt modelId="{C5955463-FE44-4684-852B-B1B24F580B55}" type="pres">
      <dgm:prSet presAssocID="{A704ED24-A3F2-462E-ABB8-09B6841B1B8B}" presName="composite" presStyleCnt="0"/>
      <dgm:spPr/>
    </dgm:pt>
    <dgm:pt modelId="{96209890-FE6A-4F21-B880-E4B57850993C}" type="pres">
      <dgm:prSet presAssocID="{A704ED24-A3F2-462E-ABB8-09B6841B1B8B}" presName="Parent1" presStyleLbl="node1" presStyleIdx="2" presStyleCnt="6">
        <dgm:presLayoutVars>
          <dgm:chMax val="1"/>
          <dgm:chPref val="1"/>
          <dgm:bulletEnabled val="1"/>
        </dgm:presLayoutVars>
      </dgm:prSet>
      <dgm:spPr/>
    </dgm:pt>
    <dgm:pt modelId="{5DF3B3B2-5EF4-41B6-830D-6169D71F9C23}" type="pres">
      <dgm:prSet presAssocID="{A704ED24-A3F2-462E-ABB8-09B6841B1B8B}" presName="Childtext1" presStyleLbl="revTx" presStyleIdx="1" presStyleCnt="3">
        <dgm:presLayoutVars>
          <dgm:chMax val="0"/>
          <dgm:chPref val="0"/>
          <dgm:bulletEnabled val="1"/>
        </dgm:presLayoutVars>
      </dgm:prSet>
      <dgm:spPr/>
    </dgm:pt>
    <dgm:pt modelId="{55C2D54A-CAA4-4A91-B331-76386C47785A}" type="pres">
      <dgm:prSet presAssocID="{A704ED24-A3F2-462E-ABB8-09B6841B1B8B}" presName="BalanceSpacing" presStyleCnt="0"/>
      <dgm:spPr/>
    </dgm:pt>
    <dgm:pt modelId="{2FCDCDF1-B0BA-41B3-B40B-704C41DE5576}" type="pres">
      <dgm:prSet presAssocID="{A704ED24-A3F2-462E-ABB8-09B6841B1B8B}" presName="BalanceSpacing1" presStyleCnt="0"/>
      <dgm:spPr/>
    </dgm:pt>
    <dgm:pt modelId="{B31F36F8-AB8E-465E-B3CF-4AC32AAA3F2B}" type="pres">
      <dgm:prSet presAssocID="{D27701B4-824A-471F-967E-FC0F5906A82D}" presName="Accent1Text" presStyleLbl="node1" presStyleIdx="3" presStyleCnt="6"/>
      <dgm:spPr/>
    </dgm:pt>
    <dgm:pt modelId="{0658F24E-E7F9-438F-82F2-0D29BD85822F}" type="pres">
      <dgm:prSet presAssocID="{D27701B4-824A-471F-967E-FC0F5906A82D}" presName="spaceBetweenRectangles" presStyleCnt="0"/>
      <dgm:spPr/>
    </dgm:pt>
    <dgm:pt modelId="{D6950CAE-780F-4200-9694-829F5F4C7158}" type="pres">
      <dgm:prSet presAssocID="{24199248-762E-4CC0-9B6B-CE4978649D4B}" presName="composite" presStyleCnt="0"/>
      <dgm:spPr/>
    </dgm:pt>
    <dgm:pt modelId="{17232AB1-7861-49F1-8486-62954E3E948F}" type="pres">
      <dgm:prSet presAssocID="{24199248-762E-4CC0-9B6B-CE4978649D4B}" presName="Parent1" presStyleLbl="node1" presStyleIdx="4" presStyleCnt="6">
        <dgm:presLayoutVars>
          <dgm:chMax val="1"/>
          <dgm:chPref val="1"/>
          <dgm:bulletEnabled val="1"/>
        </dgm:presLayoutVars>
      </dgm:prSet>
      <dgm:spPr/>
    </dgm:pt>
    <dgm:pt modelId="{E21EC4F0-7B62-4459-B74F-FB3916D3E1E5}" type="pres">
      <dgm:prSet presAssocID="{24199248-762E-4CC0-9B6B-CE4978649D4B}" presName="Childtext1" presStyleLbl="revTx" presStyleIdx="2" presStyleCnt="3">
        <dgm:presLayoutVars>
          <dgm:chMax val="0"/>
          <dgm:chPref val="0"/>
          <dgm:bulletEnabled val="1"/>
        </dgm:presLayoutVars>
      </dgm:prSet>
      <dgm:spPr/>
    </dgm:pt>
    <dgm:pt modelId="{9BD58CA0-39D1-4E05-AB41-60496FC7C7EA}" type="pres">
      <dgm:prSet presAssocID="{24199248-762E-4CC0-9B6B-CE4978649D4B}" presName="BalanceSpacing" presStyleCnt="0"/>
      <dgm:spPr/>
    </dgm:pt>
    <dgm:pt modelId="{88347811-F55D-49C6-AFFC-6AB809B7B525}" type="pres">
      <dgm:prSet presAssocID="{24199248-762E-4CC0-9B6B-CE4978649D4B}" presName="BalanceSpacing1" presStyleCnt="0"/>
      <dgm:spPr/>
    </dgm:pt>
    <dgm:pt modelId="{8F108CA4-98E9-4C1B-AF75-1229F518290B}" type="pres">
      <dgm:prSet presAssocID="{DA552C25-8E10-42DE-BA39-07BE171B2F63}" presName="Accent1Text" presStyleLbl="node1" presStyleIdx="5" presStyleCnt="6"/>
      <dgm:spPr/>
    </dgm:pt>
  </dgm:ptLst>
  <dgm:cxnLst>
    <dgm:cxn modelId="{BD9FE303-F3CF-4CFE-AC28-C34F9952ED45}" type="presOf" srcId="{C75FB916-04E6-41B3-8EED-4A6B4C605DAE}" destId="{3ABE7325-CFFF-4477-A1A0-DE3C61D1D530}" srcOrd="0" destOrd="0" presId="urn:microsoft.com/office/officeart/2008/layout/AlternatingHexagons"/>
    <dgm:cxn modelId="{C6E1F205-C079-4863-A42D-40EA42FFBF5A}" type="presOf" srcId="{DA552C25-8E10-42DE-BA39-07BE171B2F63}" destId="{8F108CA4-98E9-4C1B-AF75-1229F518290B}" srcOrd="0" destOrd="0" presId="urn:microsoft.com/office/officeart/2008/layout/AlternatingHexagons"/>
    <dgm:cxn modelId="{64190D50-9D3C-4273-9000-5C49F725E544}" type="presOf" srcId="{97C35A55-395E-407E-AADB-3EDF6F4867C0}" destId="{5DF3B3B2-5EF4-41B6-830D-6169D71F9C23}" srcOrd="0" destOrd="0" presId="urn:microsoft.com/office/officeart/2008/layout/AlternatingHexagons"/>
    <dgm:cxn modelId="{71FA3C70-02E2-45E4-B6FE-DF89324A3974}" srcId="{A704ED24-A3F2-462E-ABB8-09B6841B1B8B}" destId="{97C35A55-395E-407E-AADB-3EDF6F4867C0}" srcOrd="0" destOrd="0" parTransId="{EC4B4A7F-82FD-4E8D-83AF-6891D10D985F}" sibTransId="{158650C7-B2D9-4B10-A38A-8399B053E153}"/>
    <dgm:cxn modelId="{453AE58B-637F-4EF9-B988-882EB0F0F99F}" srcId="{1EDC5AAB-8227-4504-A37E-FB48E384FAB1}" destId="{C75FB916-04E6-41B3-8EED-4A6B4C605DAE}" srcOrd="0" destOrd="0" parTransId="{B9481088-357E-4C36-9E58-F3D9D89107D9}" sibTransId="{F465AF00-AED0-4B25-B93A-E96D7DE57C14}"/>
    <dgm:cxn modelId="{4BD5A390-ED60-48FB-8206-D928FB6B6905}" srcId="{1EDC5AAB-8227-4504-A37E-FB48E384FAB1}" destId="{24199248-762E-4CC0-9B6B-CE4978649D4B}" srcOrd="2" destOrd="0" parTransId="{880C901A-FDD6-4B8A-A62A-6B3600C5A09A}" sibTransId="{DA552C25-8E10-42DE-BA39-07BE171B2F63}"/>
    <dgm:cxn modelId="{A20BDE9C-6BCD-43C3-97F4-6B2A3EC12B7A}" type="presOf" srcId="{24199248-762E-4CC0-9B6B-CE4978649D4B}" destId="{17232AB1-7861-49F1-8486-62954E3E948F}" srcOrd="0" destOrd="0" presId="urn:microsoft.com/office/officeart/2008/layout/AlternatingHexagons"/>
    <dgm:cxn modelId="{12DD19B7-AEBA-4C86-AB36-6D84A82AF3EF}" type="presOf" srcId="{A704ED24-A3F2-462E-ABB8-09B6841B1B8B}" destId="{96209890-FE6A-4F21-B880-E4B57850993C}" srcOrd="0" destOrd="0" presId="urn:microsoft.com/office/officeart/2008/layout/AlternatingHexagons"/>
    <dgm:cxn modelId="{809B99B9-ADEB-4F02-8009-5E4636CE6E83}" type="presOf" srcId="{D27701B4-824A-471F-967E-FC0F5906A82D}" destId="{B31F36F8-AB8E-465E-B3CF-4AC32AAA3F2B}" srcOrd="0" destOrd="0" presId="urn:microsoft.com/office/officeart/2008/layout/AlternatingHexagons"/>
    <dgm:cxn modelId="{D25D74BA-416E-4D12-84F9-57F306B43908}" type="presOf" srcId="{1EDC5AAB-8227-4504-A37E-FB48E384FAB1}" destId="{102ABD4B-75F4-4BCF-B062-E3E0856C244F}" srcOrd="0" destOrd="0" presId="urn:microsoft.com/office/officeart/2008/layout/AlternatingHexagons"/>
    <dgm:cxn modelId="{EA2551C6-AD4E-4D73-8F5F-F265B81DE3B9}" type="presOf" srcId="{F465AF00-AED0-4B25-B93A-E96D7DE57C14}" destId="{D809331C-4112-4B20-A14E-E5291D6C9272}" srcOrd="0" destOrd="0" presId="urn:microsoft.com/office/officeart/2008/layout/AlternatingHexagons"/>
    <dgm:cxn modelId="{37A578D4-5758-4B8A-8747-00D59E6E0362}" srcId="{1EDC5AAB-8227-4504-A37E-FB48E384FAB1}" destId="{A704ED24-A3F2-462E-ABB8-09B6841B1B8B}" srcOrd="1" destOrd="0" parTransId="{70944848-E447-4217-AFB0-E8556C9C863C}" sibTransId="{D27701B4-824A-471F-967E-FC0F5906A82D}"/>
    <dgm:cxn modelId="{D6EE0B5B-D20A-45DF-8182-1C2A15E0B9C0}" type="presParOf" srcId="{102ABD4B-75F4-4BCF-B062-E3E0856C244F}" destId="{6A98F059-B36E-45CB-AB11-877E27113A9B}" srcOrd="0" destOrd="0" presId="urn:microsoft.com/office/officeart/2008/layout/AlternatingHexagons"/>
    <dgm:cxn modelId="{1DBF2D07-5EB8-438A-81E2-7FA20841D2F1}" type="presParOf" srcId="{6A98F059-B36E-45CB-AB11-877E27113A9B}" destId="{3ABE7325-CFFF-4477-A1A0-DE3C61D1D530}" srcOrd="0" destOrd="0" presId="urn:microsoft.com/office/officeart/2008/layout/AlternatingHexagons"/>
    <dgm:cxn modelId="{9FAAC58F-6B6C-4272-B509-3C7BE3801339}" type="presParOf" srcId="{6A98F059-B36E-45CB-AB11-877E27113A9B}" destId="{DFC760BE-2AEE-4CBA-BBFF-1D626C88F092}" srcOrd="1" destOrd="0" presId="urn:microsoft.com/office/officeart/2008/layout/AlternatingHexagons"/>
    <dgm:cxn modelId="{D5E71FED-C500-4ACD-9CD8-CF7D15B025C3}" type="presParOf" srcId="{6A98F059-B36E-45CB-AB11-877E27113A9B}" destId="{21DB763E-4DAA-4DB2-B4A4-5671190E7EEE}" srcOrd="2" destOrd="0" presId="urn:microsoft.com/office/officeart/2008/layout/AlternatingHexagons"/>
    <dgm:cxn modelId="{3919A94A-761F-491C-A69C-E275A2AB71D4}" type="presParOf" srcId="{6A98F059-B36E-45CB-AB11-877E27113A9B}" destId="{78C5A2C2-229D-4CE8-B525-AFEEFBC82FA6}" srcOrd="3" destOrd="0" presId="urn:microsoft.com/office/officeart/2008/layout/AlternatingHexagons"/>
    <dgm:cxn modelId="{1783ED2C-8689-4E83-AD3C-119C7DCF81F0}" type="presParOf" srcId="{6A98F059-B36E-45CB-AB11-877E27113A9B}" destId="{D809331C-4112-4B20-A14E-E5291D6C9272}" srcOrd="4" destOrd="0" presId="urn:microsoft.com/office/officeart/2008/layout/AlternatingHexagons"/>
    <dgm:cxn modelId="{3A125F33-3B31-4403-A40A-CF7B7FCEFEE7}" type="presParOf" srcId="{102ABD4B-75F4-4BCF-B062-E3E0856C244F}" destId="{EEF885D1-27B8-4BD6-98B0-8297ECE986BD}" srcOrd="1" destOrd="0" presId="urn:microsoft.com/office/officeart/2008/layout/AlternatingHexagons"/>
    <dgm:cxn modelId="{42C5BF75-6A42-47BC-82EE-76605D47FA8E}" type="presParOf" srcId="{102ABD4B-75F4-4BCF-B062-E3E0856C244F}" destId="{C5955463-FE44-4684-852B-B1B24F580B55}" srcOrd="2" destOrd="0" presId="urn:microsoft.com/office/officeart/2008/layout/AlternatingHexagons"/>
    <dgm:cxn modelId="{0420C944-2363-478E-9D7C-AC6AF66CEB74}" type="presParOf" srcId="{C5955463-FE44-4684-852B-B1B24F580B55}" destId="{96209890-FE6A-4F21-B880-E4B57850993C}" srcOrd="0" destOrd="0" presId="urn:microsoft.com/office/officeart/2008/layout/AlternatingHexagons"/>
    <dgm:cxn modelId="{1A5C6681-BCFB-4B89-B411-543BEBF77D13}" type="presParOf" srcId="{C5955463-FE44-4684-852B-B1B24F580B55}" destId="{5DF3B3B2-5EF4-41B6-830D-6169D71F9C23}" srcOrd="1" destOrd="0" presId="urn:microsoft.com/office/officeart/2008/layout/AlternatingHexagons"/>
    <dgm:cxn modelId="{45874C9D-1FD6-4433-A571-4B3DDF77AE20}" type="presParOf" srcId="{C5955463-FE44-4684-852B-B1B24F580B55}" destId="{55C2D54A-CAA4-4A91-B331-76386C47785A}" srcOrd="2" destOrd="0" presId="urn:microsoft.com/office/officeart/2008/layout/AlternatingHexagons"/>
    <dgm:cxn modelId="{C5CCFE93-FEDB-4FA9-B072-8CA6D47701A7}" type="presParOf" srcId="{C5955463-FE44-4684-852B-B1B24F580B55}" destId="{2FCDCDF1-B0BA-41B3-B40B-704C41DE5576}" srcOrd="3" destOrd="0" presId="urn:microsoft.com/office/officeart/2008/layout/AlternatingHexagons"/>
    <dgm:cxn modelId="{7308EFE6-55BF-460C-A4B7-4F62E07EF07B}" type="presParOf" srcId="{C5955463-FE44-4684-852B-B1B24F580B55}" destId="{B31F36F8-AB8E-465E-B3CF-4AC32AAA3F2B}" srcOrd="4" destOrd="0" presId="urn:microsoft.com/office/officeart/2008/layout/AlternatingHexagons"/>
    <dgm:cxn modelId="{A429FA43-604B-469C-89BE-3FE700CD7821}" type="presParOf" srcId="{102ABD4B-75F4-4BCF-B062-E3E0856C244F}" destId="{0658F24E-E7F9-438F-82F2-0D29BD85822F}" srcOrd="3" destOrd="0" presId="urn:microsoft.com/office/officeart/2008/layout/AlternatingHexagons"/>
    <dgm:cxn modelId="{16102DA5-22B1-4BEE-B2D4-443329357285}" type="presParOf" srcId="{102ABD4B-75F4-4BCF-B062-E3E0856C244F}" destId="{D6950CAE-780F-4200-9694-829F5F4C7158}" srcOrd="4" destOrd="0" presId="urn:microsoft.com/office/officeart/2008/layout/AlternatingHexagons"/>
    <dgm:cxn modelId="{51474645-BC59-4D4B-B0E9-5401C1D9C9F2}" type="presParOf" srcId="{D6950CAE-780F-4200-9694-829F5F4C7158}" destId="{17232AB1-7861-49F1-8486-62954E3E948F}" srcOrd="0" destOrd="0" presId="urn:microsoft.com/office/officeart/2008/layout/AlternatingHexagons"/>
    <dgm:cxn modelId="{EBE4FC14-DC63-4FE6-8E2D-B82FAC6D6B79}" type="presParOf" srcId="{D6950CAE-780F-4200-9694-829F5F4C7158}" destId="{E21EC4F0-7B62-4459-B74F-FB3916D3E1E5}" srcOrd="1" destOrd="0" presId="urn:microsoft.com/office/officeart/2008/layout/AlternatingHexagons"/>
    <dgm:cxn modelId="{C92C29F2-C3DD-4D13-96CC-B9E08D296967}" type="presParOf" srcId="{D6950CAE-780F-4200-9694-829F5F4C7158}" destId="{9BD58CA0-39D1-4E05-AB41-60496FC7C7EA}" srcOrd="2" destOrd="0" presId="urn:microsoft.com/office/officeart/2008/layout/AlternatingHexagons"/>
    <dgm:cxn modelId="{9559CE28-E849-4D75-BA8A-B18819F5C7D6}" type="presParOf" srcId="{D6950CAE-780F-4200-9694-829F5F4C7158}" destId="{88347811-F55D-49C6-AFFC-6AB809B7B525}" srcOrd="3" destOrd="0" presId="urn:microsoft.com/office/officeart/2008/layout/AlternatingHexagons"/>
    <dgm:cxn modelId="{5A47BAB3-6793-4F4E-98BB-91EB5FEDFFE9}" type="presParOf" srcId="{D6950CAE-780F-4200-9694-829F5F4C7158}" destId="{8F108CA4-98E9-4C1B-AF75-1229F518290B}"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F5A65D-B768-42C3-BA3A-325A3FD00E56}">
      <dsp:nvSpPr>
        <dsp:cNvPr id="0" name=""/>
        <dsp:cNvSpPr/>
      </dsp:nvSpPr>
      <dsp:spPr>
        <a:xfrm>
          <a:off x="3667746" y="2113790"/>
          <a:ext cx="2686719" cy="2324121"/>
        </a:xfrm>
        <a:prstGeom prst="hexagon">
          <a:avLst>
            <a:gd name="adj" fmla="val 28570"/>
            <a:gd name="vf" fmla="val 115470"/>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GB" sz="2000" kern="1200" dirty="0"/>
            <a:t>Presentation Outline</a:t>
          </a:r>
        </a:p>
      </dsp:txBody>
      <dsp:txXfrm>
        <a:off x="4112973" y="2498929"/>
        <a:ext cx="1796265" cy="1553843"/>
      </dsp:txXfrm>
    </dsp:sp>
    <dsp:sp modelId="{5730292A-5675-467E-AAB4-6C216DB6B973}">
      <dsp:nvSpPr>
        <dsp:cNvPr id="0" name=""/>
        <dsp:cNvSpPr/>
      </dsp:nvSpPr>
      <dsp:spPr>
        <a:xfrm>
          <a:off x="5350149" y="1001855"/>
          <a:ext cx="1013691" cy="873429"/>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2E70F45-630B-4206-9065-8D7CC26CC422}">
      <dsp:nvSpPr>
        <dsp:cNvPr id="0" name=""/>
        <dsp:cNvSpPr/>
      </dsp:nvSpPr>
      <dsp:spPr>
        <a:xfrm>
          <a:off x="3915232" y="0"/>
          <a:ext cx="2201747" cy="1904770"/>
        </a:xfrm>
        <a:prstGeom prst="hexagon">
          <a:avLst>
            <a:gd name="adj" fmla="val 28570"/>
            <a:gd name="vf" fmla="val 115470"/>
          </a:avLst>
        </a:prstGeom>
        <a:solidFill>
          <a:schemeClr val="accent3">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GB" sz="1800" kern="1200" dirty="0"/>
            <a:t>Overview of climate change</a:t>
          </a:r>
        </a:p>
      </dsp:txBody>
      <dsp:txXfrm>
        <a:off x="4280109" y="315661"/>
        <a:ext cx="1471993" cy="1273448"/>
      </dsp:txXfrm>
    </dsp:sp>
    <dsp:sp modelId="{159585D3-645F-493D-AB82-5670AE86F369}">
      <dsp:nvSpPr>
        <dsp:cNvPr id="0" name=""/>
        <dsp:cNvSpPr/>
      </dsp:nvSpPr>
      <dsp:spPr>
        <a:xfrm>
          <a:off x="6533205" y="2634702"/>
          <a:ext cx="1013691" cy="873429"/>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3E2E42-994A-4E85-A33C-E2B4E8E1D99B}">
      <dsp:nvSpPr>
        <dsp:cNvPr id="0" name=""/>
        <dsp:cNvSpPr/>
      </dsp:nvSpPr>
      <dsp:spPr>
        <a:xfrm>
          <a:off x="5934490" y="1203904"/>
          <a:ext cx="2201747" cy="1904770"/>
        </a:xfrm>
        <a:prstGeom prst="hexagon">
          <a:avLst>
            <a:gd name="adj" fmla="val 28570"/>
            <a:gd name="vf" fmla="val 11547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GB" sz="1800" kern="1200" dirty="0"/>
            <a:t>What does climate change hold for African agriculture? </a:t>
          </a:r>
        </a:p>
      </dsp:txBody>
      <dsp:txXfrm>
        <a:off x="6299367" y="1519565"/>
        <a:ext cx="1471993" cy="1273448"/>
      </dsp:txXfrm>
    </dsp:sp>
    <dsp:sp modelId="{056F15DE-4B3C-4588-919B-4FE0A4373EAF}">
      <dsp:nvSpPr>
        <dsp:cNvPr id="0" name=""/>
        <dsp:cNvSpPr/>
      </dsp:nvSpPr>
      <dsp:spPr>
        <a:xfrm>
          <a:off x="5711378" y="4477880"/>
          <a:ext cx="1013691" cy="873429"/>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441BFD9-1738-454E-8BCF-9301B54FE567}">
      <dsp:nvSpPr>
        <dsp:cNvPr id="0" name=""/>
        <dsp:cNvSpPr/>
      </dsp:nvSpPr>
      <dsp:spPr>
        <a:xfrm>
          <a:off x="5934490" y="3474714"/>
          <a:ext cx="2201747" cy="1904770"/>
        </a:xfrm>
        <a:prstGeom prst="hexagon">
          <a:avLst>
            <a:gd name="adj" fmla="val 28570"/>
            <a:gd name="vf" fmla="val 115470"/>
          </a:avLst>
        </a:prstGeom>
        <a:solidFill>
          <a:schemeClr val="accent6">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GB" sz="1800" kern="1200" dirty="0"/>
            <a:t>Climate Smart Agriculture</a:t>
          </a:r>
        </a:p>
      </dsp:txBody>
      <dsp:txXfrm>
        <a:off x="6299367" y="3790375"/>
        <a:ext cx="1471993" cy="1273448"/>
      </dsp:txXfrm>
    </dsp:sp>
    <dsp:sp modelId="{567E7D57-AE5F-4364-B78F-F4D7A9FC9471}">
      <dsp:nvSpPr>
        <dsp:cNvPr id="0" name=""/>
        <dsp:cNvSpPr/>
      </dsp:nvSpPr>
      <dsp:spPr>
        <a:xfrm>
          <a:off x="3672746" y="4669209"/>
          <a:ext cx="1013691" cy="873429"/>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3A2945-5B0F-41F2-9116-CA236CB0E5B8}">
      <dsp:nvSpPr>
        <dsp:cNvPr id="0" name=""/>
        <dsp:cNvSpPr/>
      </dsp:nvSpPr>
      <dsp:spPr>
        <a:xfrm>
          <a:off x="3915232" y="4647586"/>
          <a:ext cx="2201747" cy="1904770"/>
        </a:xfrm>
        <a:prstGeom prst="hexagon">
          <a:avLst>
            <a:gd name="adj" fmla="val 28570"/>
            <a:gd name="vf" fmla="val 115470"/>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GB" sz="1800" kern="1200" dirty="0"/>
            <a:t>Why gender in CSA?</a:t>
          </a:r>
        </a:p>
      </dsp:txBody>
      <dsp:txXfrm>
        <a:off x="4280109" y="4963247"/>
        <a:ext cx="1471993" cy="1273448"/>
      </dsp:txXfrm>
    </dsp:sp>
    <dsp:sp modelId="{CB8721F5-C0A1-4DFB-AF6B-17E5CC50C519}">
      <dsp:nvSpPr>
        <dsp:cNvPr id="0" name=""/>
        <dsp:cNvSpPr/>
      </dsp:nvSpPr>
      <dsp:spPr>
        <a:xfrm>
          <a:off x="2470316" y="3037017"/>
          <a:ext cx="1013691" cy="873429"/>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3E78932-3996-4170-BF21-4565C865E955}">
      <dsp:nvSpPr>
        <dsp:cNvPr id="0" name=""/>
        <dsp:cNvSpPr/>
      </dsp:nvSpPr>
      <dsp:spPr>
        <a:xfrm>
          <a:off x="1886599" y="3476025"/>
          <a:ext cx="2201747" cy="1904770"/>
        </a:xfrm>
        <a:prstGeom prst="hexagon">
          <a:avLst>
            <a:gd name="adj" fmla="val 28570"/>
            <a:gd name="vf" fmla="val 115470"/>
          </a:avLst>
        </a:prstGeom>
        <a:solidFill>
          <a:schemeClr val="accent1">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GB" sz="1800" kern="1200" dirty="0"/>
            <a:t>Challenges of uptake of CSA among women farmers</a:t>
          </a:r>
        </a:p>
      </dsp:txBody>
      <dsp:txXfrm>
        <a:off x="2251476" y="3791686"/>
        <a:ext cx="1471993" cy="1273448"/>
      </dsp:txXfrm>
    </dsp:sp>
    <dsp:sp modelId="{8ACE5C3E-C245-4DB8-A7B1-6A842E154343}">
      <dsp:nvSpPr>
        <dsp:cNvPr id="0" name=""/>
        <dsp:cNvSpPr/>
      </dsp:nvSpPr>
      <dsp:spPr>
        <a:xfrm>
          <a:off x="1780706" y="1168940"/>
          <a:ext cx="2413533" cy="1904770"/>
        </a:xfrm>
        <a:prstGeom prst="hexagon">
          <a:avLst>
            <a:gd name="adj" fmla="val 28570"/>
            <a:gd name="vf" fmla="val 115470"/>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GB" sz="1800" kern="1200" dirty="0"/>
            <a:t>Conclusion &amp; </a:t>
          </a:r>
          <a:r>
            <a:rPr lang="en-GB" sz="1600" kern="1200" dirty="0"/>
            <a:t>Recommendations</a:t>
          </a:r>
        </a:p>
      </dsp:txBody>
      <dsp:txXfrm>
        <a:off x="2163231" y="1470831"/>
        <a:ext cx="1648483" cy="130098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BE7325-CFFF-4477-A1A0-DE3C61D1D530}">
      <dsp:nvSpPr>
        <dsp:cNvPr id="0" name=""/>
        <dsp:cNvSpPr/>
      </dsp:nvSpPr>
      <dsp:spPr>
        <a:xfrm rot="5400000">
          <a:off x="3845997" y="158932"/>
          <a:ext cx="2398627" cy="2086805"/>
        </a:xfrm>
        <a:prstGeom prst="hexagon">
          <a:avLst>
            <a:gd name="adj" fmla="val 25000"/>
            <a:gd name="vf" fmla="val 115470"/>
          </a:avLst>
        </a:prstGeom>
        <a:solidFill>
          <a:schemeClr val="accent5">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Low involvement and participation in climate change </a:t>
          </a:r>
        </a:p>
      </dsp:txBody>
      <dsp:txXfrm rot="-5400000">
        <a:off x="4327102" y="376807"/>
        <a:ext cx="1436417" cy="1651055"/>
      </dsp:txXfrm>
    </dsp:sp>
    <dsp:sp modelId="{DFC760BE-2AEE-4CBA-BBFF-1D626C88F092}">
      <dsp:nvSpPr>
        <dsp:cNvPr id="0" name=""/>
        <dsp:cNvSpPr/>
      </dsp:nvSpPr>
      <dsp:spPr>
        <a:xfrm>
          <a:off x="6152037" y="482746"/>
          <a:ext cx="2676867" cy="1439176"/>
        </a:xfrm>
        <a:prstGeom prst="rect">
          <a:avLst/>
        </a:prstGeom>
        <a:noFill/>
        <a:ln>
          <a:noFill/>
        </a:ln>
        <a:effectLst/>
      </dsp:spPr>
      <dsp:style>
        <a:lnRef idx="0">
          <a:scrgbClr r="0" g="0" b="0"/>
        </a:lnRef>
        <a:fillRef idx="0">
          <a:scrgbClr r="0" g="0" b="0"/>
        </a:fillRef>
        <a:effectRef idx="0">
          <a:scrgbClr r="0" g="0" b="0"/>
        </a:effectRef>
        <a:fontRef idx="minor"/>
      </dsp:style>
    </dsp:sp>
    <dsp:sp modelId="{D809331C-4112-4B20-A14E-E5291D6C9272}">
      <dsp:nvSpPr>
        <dsp:cNvPr id="0" name=""/>
        <dsp:cNvSpPr/>
      </dsp:nvSpPr>
      <dsp:spPr>
        <a:xfrm rot="5400000">
          <a:off x="1592247" y="158932"/>
          <a:ext cx="2398627" cy="2086805"/>
        </a:xfrm>
        <a:prstGeom prst="hexagon">
          <a:avLst>
            <a:gd name="adj" fmla="val 25000"/>
            <a:gd name="vf" fmla="val 115470"/>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11250">
            <a:lnSpc>
              <a:spcPct val="90000"/>
            </a:lnSpc>
            <a:spcBef>
              <a:spcPct val="0"/>
            </a:spcBef>
            <a:spcAft>
              <a:spcPct val="35000"/>
            </a:spcAft>
            <a:buNone/>
          </a:pPr>
          <a:r>
            <a:rPr lang="en-GB" sz="2500" kern="1200" dirty="0"/>
            <a:t>Traditional beliefs and practices</a:t>
          </a:r>
        </a:p>
      </dsp:txBody>
      <dsp:txXfrm rot="-5400000">
        <a:off x="2073352" y="376807"/>
        <a:ext cx="1436417" cy="1651055"/>
      </dsp:txXfrm>
    </dsp:sp>
    <dsp:sp modelId="{96209890-FE6A-4F21-B880-E4B57850993C}">
      <dsp:nvSpPr>
        <dsp:cNvPr id="0" name=""/>
        <dsp:cNvSpPr/>
      </dsp:nvSpPr>
      <dsp:spPr>
        <a:xfrm rot="5400000">
          <a:off x="2714805" y="2194886"/>
          <a:ext cx="2398627" cy="2086805"/>
        </a:xfrm>
        <a:prstGeom prst="hexagon">
          <a:avLst>
            <a:gd name="adj" fmla="val 25000"/>
            <a:gd name="vf" fmla="val 11547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b="1" kern="1200" dirty="0"/>
            <a:t>Challenges to uptake of CSA among women farmers</a:t>
          </a:r>
        </a:p>
      </dsp:txBody>
      <dsp:txXfrm rot="-5400000">
        <a:off x="3195910" y="2412761"/>
        <a:ext cx="1436417" cy="1651055"/>
      </dsp:txXfrm>
    </dsp:sp>
    <dsp:sp modelId="{5DF3B3B2-5EF4-41B6-830D-6169D71F9C23}">
      <dsp:nvSpPr>
        <dsp:cNvPr id="0" name=""/>
        <dsp:cNvSpPr/>
      </dsp:nvSpPr>
      <dsp:spPr>
        <a:xfrm>
          <a:off x="193848" y="2518701"/>
          <a:ext cx="2590517" cy="14391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r" defTabSz="666750">
            <a:lnSpc>
              <a:spcPct val="90000"/>
            </a:lnSpc>
            <a:spcBef>
              <a:spcPct val="0"/>
            </a:spcBef>
            <a:spcAft>
              <a:spcPct val="35000"/>
            </a:spcAft>
            <a:buNone/>
          </a:pPr>
          <a:endParaRPr lang="en-GB" sz="1500" kern="1200" dirty="0"/>
        </a:p>
      </dsp:txBody>
      <dsp:txXfrm>
        <a:off x="193848" y="2518701"/>
        <a:ext cx="2590517" cy="1439176"/>
      </dsp:txXfrm>
    </dsp:sp>
    <dsp:sp modelId="{B31F36F8-AB8E-465E-B3CF-4AC32AAA3F2B}">
      <dsp:nvSpPr>
        <dsp:cNvPr id="0" name=""/>
        <dsp:cNvSpPr/>
      </dsp:nvSpPr>
      <dsp:spPr>
        <a:xfrm rot="5400000">
          <a:off x="4968555" y="2194886"/>
          <a:ext cx="2398627" cy="2086805"/>
        </a:xfrm>
        <a:prstGeom prst="hexagon">
          <a:avLst>
            <a:gd name="adj" fmla="val 25000"/>
            <a:gd name="vf" fmla="val 11547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r>
            <a:rPr lang="en-GB" sz="2300" kern="1200" dirty="0"/>
            <a:t>Poor access to information and resources</a:t>
          </a:r>
        </a:p>
      </dsp:txBody>
      <dsp:txXfrm rot="-5400000">
        <a:off x="5449660" y="2412761"/>
        <a:ext cx="1436417" cy="1651055"/>
      </dsp:txXfrm>
    </dsp:sp>
    <dsp:sp modelId="{17232AB1-7861-49F1-8486-62954E3E948F}">
      <dsp:nvSpPr>
        <dsp:cNvPr id="0" name=""/>
        <dsp:cNvSpPr/>
      </dsp:nvSpPr>
      <dsp:spPr>
        <a:xfrm rot="5400000">
          <a:off x="3845997" y="4230841"/>
          <a:ext cx="2398627" cy="2086805"/>
        </a:xfrm>
        <a:prstGeom prst="hexagon">
          <a:avLst>
            <a:gd name="adj" fmla="val 25000"/>
            <a:gd name="vf" fmla="val 115470"/>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GB" sz="1500" kern="1200" dirty="0"/>
            <a:t>Low implementation of gender commitments in existing policies</a:t>
          </a:r>
        </a:p>
      </dsp:txBody>
      <dsp:txXfrm rot="-5400000">
        <a:off x="4327102" y="4448716"/>
        <a:ext cx="1436417" cy="1651055"/>
      </dsp:txXfrm>
    </dsp:sp>
    <dsp:sp modelId="{E21EC4F0-7B62-4459-B74F-FB3916D3E1E5}">
      <dsp:nvSpPr>
        <dsp:cNvPr id="0" name=""/>
        <dsp:cNvSpPr/>
      </dsp:nvSpPr>
      <dsp:spPr>
        <a:xfrm>
          <a:off x="6152037" y="4554656"/>
          <a:ext cx="2676867" cy="1439176"/>
        </a:xfrm>
        <a:prstGeom prst="rect">
          <a:avLst/>
        </a:prstGeom>
        <a:noFill/>
        <a:ln>
          <a:noFill/>
        </a:ln>
        <a:effectLst/>
      </dsp:spPr>
      <dsp:style>
        <a:lnRef idx="0">
          <a:scrgbClr r="0" g="0" b="0"/>
        </a:lnRef>
        <a:fillRef idx="0">
          <a:scrgbClr r="0" g="0" b="0"/>
        </a:fillRef>
        <a:effectRef idx="0">
          <a:scrgbClr r="0" g="0" b="0"/>
        </a:effectRef>
        <a:fontRef idx="minor"/>
      </dsp:style>
    </dsp:sp>
    <dsp:sp modelId="{8F108CA4-98E9-4C1B-AF75-1229F518290B}">
      <dsp:nvSpPr>
        <dsp:cNvPr id="0" name=""/>
        <dsp:cNvSpPr/>
      </dsp:nvSpPr>
      <dsp:spPr>
        <a:xfrm rot="5400000">
          <a:off x="1592247" y="4230841"/>
          <a:ext cx="2398627" cy="2086805"/>
        </a:xfrm>
        <a:prstGeom prst="hexagon">
          <a:avLst>
            <a:gd name="adj" fmla="val 25000"/>
            <a:gd name="vf" fmla="val 115470"/>
          </a:avLst>
        </a:prstGeom>
        <a:solidFill>
          <a:schemeClr val="tx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r>
            <a:rPr lang="en-GB" sz="1900" kern="1200" dirty="0"/>
            <a:t>Poor knowledge, capacity &amp; income earning power</a:t>
          </a:r>
        </a:p>
      </dsp:txBody>
      <dsp:txXfrm rot="-5400000">
        <a:off x="2073352" y="4448716"/>
        <a:ext cx="1436417" cy="1651055"/>
      </dsp:txXfrm>
    </dsp:sp>
  </dsp:spTree>
</dsp:drawing>
</file>

<file path=ppt/diagrams/layout1.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22T18:43:46.468"/>
    </inkml:context>
    <inkml:brush xml:id="br0">
      <inkml:brushProperty name="width" value="0.3" units="cm"/>
      <inkml:brushProperty name="height" value="0.6" units="cm"/>
      <inkml:brushProperty name="color" value="#FFFE00"/>
      <inkml:brushProperty name="tip" value="rectangle"/>
      <inkml:brushProperty name="rasterOp" value="maskPen"/>
      <inkml:brushProperty name="ignorePressure" value="1"/>
    </inkml:brush>
  </inkml:definitions>
  <inkml:trace contextRef="#ctx0" brushRef="#br0">0 1,'0'0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CFC8B64D-04E6-4EA7-AE5C-F1459FA9506D}" type="datetimeFigureOut">
              <a:rPr lang="en-US" smtClean="0"/>
              <a:t>10/23/2023</a:t>
            </a:fld>
            <a:endParaRPr lang="en-US"/>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FE43A527-0C60-4F78-8D2A-CB61E54D6A84}" type="slidenum">
              <a:rPr lang="en-US" smtClean="0"/>
              <a:t>‹#›</a:t>
            </a:fld>
            <a:endParaRPr lang="en-US"/>
          </a:p>
        </p:txBody>
      </p:sp>
    </p:spTree>
    <p:extLst>
      <p:ext uri="{BB962C8B-B14F-4D97-AF65-F5344CB8AC3E}">
        <p14:creationId xmlns:p14="http://schemas.microsoft.com/office/powerpoint/2010/main" val="3503577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E43A527-0C60-4F78-8D2A-CB61E54D6A84}" type="slidenum">
              <a:rPr lang="en-US" smtClean="0"/>
              <a:t>17</a:t>
            </a:fld>
            <a:endParaRPr lang="en-US"/>
          </a:p>
        </p:txBody>
      </p:sp>
    </p:spTree>
    <p:extLst>
      <p:ext uri="{BB962C8B-B14F-4D97-AF65-F5344CB8AC3E}">
        <p14:creationId xmlns:p14="http://schemas.microsoft.com/office/powerpoint/2010/main" val="597793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BF7F5-4EC9-4931-BDCD-33B66532C2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741EA2F-FCCE-4D32-8ABA-410090E8E1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24C02CF-2085-46FE-A2AC-D1CC4D1B3F62}"/>
              </a:ext>
            </a:extLst>
          </p:cNvPr>
          <p:cNvSpPr>
            <a:spLocks noGrp="1"/>
          </p:cNvSpPr>
          <p:nvPr>
            <p:ph type="dt" sz="half" idx="10"/>
          </p:nvPr>
        </p:nvSpPr>
        <p:spPr/>
        <p:txBody>
          <a:bodyPr/>
          <a:lstStyle/>
          <a:p>
            <a:fld id="{C1BBEE47-233B-4A89-9BD3-4579C245C29B}" type="datetimeFigureOut">
              <a:rPr lang="en-US" smtClean="0"/>
              <a:t>10/23/2023</a:t>
            </a:fld>
            <a:endParaRPr lang="en-US"/>
          </a:p>
        </p:txBody>
      </p:sp>
      <p:sp>
        <p:nvSpPr>
          <p:cNvPr id="5" name="Footer Placeholder 4">
            <a:extLst>
              <a:ext uri="{FF2B5EF4-FFF2-40B4-BE49-F238E27FC236}">
                <a16:creationId xmlns:a16="http://schemas.microsoft.com/office/drawing/2014/main" id="{A3E32278-379E-430F-84E1-E9F46146C8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E6BC0F-AA66-4AFA-8B40-E0D4B0281873}"/>
              </a:ext>
            </a:extLst>
          </p:cNvPr>
          <p:cNvSpPr>
            <a:spLocks noGrp="1"/>
          </p:cNvSpPr>
          <p:nvPr>
            <p:ph type="sldNum" sz="quarter" idx="12"/>
          </p:nvPr>
        </p:nvSpPr>
        <p:spPr/>
        <p:txBody>
          <a:bodyPr/>
          <a:lstStyle/>
          <a:p>
            <a:fld id="{A0D9E0DD-8D7D-4562-8595-B86D5082DB5F}" type="slidenum">
              <a:rPr lang="en-US" smtClean="0"/>
              <a:t>‹#›</a:t>
            </a:fld>
            <a:endParaRPr lang="en-US"/>
          </a:p>
        </p:txBody>
      </p:sp>
    </p:spTree>
    <p:extLst>
      <p:ext uri="{BB962C8B-B14F-4D97-AF65-F5344CB8AC3E}">
        <p14:creationId xmlns:p14="http://schemas.microsoft.com/office/powerpoint/2010/main" val="422211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9804C-04CC-4141-8E16-0320FFA898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9D0E252-C502-4889-9994-195C65C3D71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1DAF55-4039-4637-AD9D-021702E0D72C}"/>
              </a:ext>
            </a:extLst>
          </p:cNvPr>
          <p:cNvSpPr>
            <a:spLocks noGrp="1"/>
          </p:cNvSpPr>
          <p:nvPr>
            <p:ph type="dt" sz="half" idx="10"/>
          </p:nvPr>
        </p:nvSpPr>
        <p:spPr/>
        <p:txBody>
          <a:bodyPr/>
          <a:lstStyle/>
          <a:p>
            <a:fld id="{C1BBEE47-233B-4A89-9BD3-4579C245C29B}" type="datetimeFigureOut">
              <a:rPr lang="en-US" smtClean="0"/>
              <a:t>10/23/2023</a:t>
            </a:fld>
            <a:endParaRPr lang="en-US"/>
          </a:p>
        </p:txBody>
      </p:sp>
      <p:sp>
        <p:nvSpPr>
          <p:cNvPr id="5" name="Footer Placeholder 4">
            <a:extLst>
              <a:ext uri="{FF2B5EF4-FFF2-40B4-BE49-F238E27FC236}">
                <a16:creationId xmlns:a16="http://schemas.microsoft.com/office/drawing/2014/main" id="{3E9A4E01-98B4-4CDE-8A26-5CC05FDA18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62849-82A3-4992-A02F-59A8C9044850}"/>
              </a:ext>
            </a:extLst>
          </p:cNvPr>
          <p:cNvSpPr>
            <a:spLocks noGrp="1"/>
          </p:cNvSpPr>
          <p:nvPr>
            <p:ph type="sldNum" sz="quarter" idx="12"/>
          </p:nvPr>
        </p:nvSpPr>
        <p:spPr/>
        <p:txBody>
          <a:bodyPr/>
          <a:lstStyle/>
          <a:p>
            <a:fld id="{A0D9E0DD-8D7D-4562-8595-B86D5082DB5F}" type="slidenum">
              <a:rPr lang="en-US" smtClean="0"/>
              <a:t>‹#›</a:t>
            </a:fld>
            <a:endParaRPr lang="en-US"/>
          </a:p>
        </p:txBody>
      </p:sp>
    </p:spTree>
    <p:extLst>
      <p:ext uri="{BB962C8B-B14F-4D97-AF65-F5344CB8AC3E}">
        <p14:creationId xmlns:p14="http://schemas.microsoft.com/office/powerpoint/2010/main" val="3800175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7C5BD9-1507-4DC0-93C3-A21CC4EC19C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F48CA9-A1A2-42D9-B155-3D1AEB3D36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AEF74B-FD24-4693-B877-99D18636BAF3}"/>
              </a:ext>
            </a:extLst>
          </p:cNvPr>
          <p:cNvSpPr>
            <a:spLocks noGrp="1"/>
          </p:cNvSpPr>
          <p:nvPr>
            <p:ph type="dt" sz="half" idx="10"/>
          </p:nvPr>
        </p:nvSpPr>
        <p:spPr/>
        <p:txBody>
          <a:bodyPr/>
          <a:lstStyle/>
          <a:p>
            <a:fld id="{C1BBEE47-233B-4A89-9BD3-4579C245C29B}" type="datetimeFigureOut">
              <a:rPr lang="en-US" smtClean="0"/>
              <a:t>10/23/2023</a:t>
            </a:fld>
            <a:endParaRPr lang="en-US"/>
          </a:p>
        </p:txBody>
      </p:sp>
      <p:sp>
        <p:nvSpPr>
          <p:cNvPr id="5" name="Footer Placeholder 4">
            <a:extLst>
              <a:ext uri="{FF2B5EF4-FFF2-40B4-BE49-F238E27FC236}">
                <a16:creationId xmlns:a16="http://schemas.microsoft.com/office/drawing/2014/main" id="{FE5BA571-A393-4BEF-B39D-5B8C9E91A9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A846B6-29C2-4928-A40F-9DB56D6CBE2B}"/>
              </a:ext>
            </a:extLst>
          </p:cNvPr>
          <p:cNvSpPr>
            <a:spLocks noGrp="1"/>
          </p:cNvSpPr>
          <p:nvPr>
            <p:ph type="sldNum" sz="quarter" idx="12"/>
          </p:nvPr>
        </p:nvSpPr>
        <p:spPr/>
        <p:txBody>
          <a:bodyPr/>
          <a:lstStyle/>
          <a:p>
            <a:fld id="{A0D9E0DD-8D7D-4562-8595-B86D5082DB5F}" type="slidenum">
              <a:rPr lang="en-US" smtClean="0"/>
              <a:t>‹#›</a:t>
            </a:fld>
            <a:endParaRPr lang="en-US"/>
          </a:p>
        </p:txBody>
      </p:sp>
    </p:spTree>
    <p:extLst>
      <p:ext uri="{BB962C8B-B14F-4D97-AF65-F5344CB8AC3E}">
        <p14:creationId xmlns:p14="http://schemas.microsoft.com/office/powerpoint/2010/main" val="3863395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FE952-12F1-4791-A336-22F6C08FDD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ABF8A1-3D0D-4C41-8109-64A83EE89C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6C81D-4EB7-4172-AC92-F44B49FC60A9}"/>
              </a:ext>
            </a:extLst>
          </p:cNvPr>
          <p:cNvSpPr>
            <a:spLocks noGrp="1"/>
          </p:cNvSpPr>
          <p:nvPr>
            <p:ph type="dt" sz="half" idx="10"/>
          </p:nvPr>
        </p:nvSpPr>
        <p:spPr/>
        <p:txBody>
          <a:bodyPr/>
          <a:lstStyle/>
          <a:p>
            <a:fld id="{C1BBEE47-233B-4A89-9BD3-4579C245C29B}" type="datetimeFigureOut">
              <a:rPr lang="en-US" smtClean="0"/>
              <a:t>10/23/2023</a:t>
            </a:fld>
            <a:endParaRPr lang="en-US"/>
          </a:p>
        </p:txBody>
      </p:sp>
      <p:sp>
        <p:nvSpPr>
          <p:cNvPr id="5" name="Footer Placeholder 4">
            <a:extLst>
              <a:ext uri="{FF2B5EF4-FFF2-40B4-BE49-F238E27FC236}">
                <a16:creationId xmlns:a16="http://schemas.microsoft.com/office/drawing/2014/main" id="{3BDAB9F9-37A9-4FE3-A16C-8BDEE7D202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8B87FC-30BB-4302-917F-84B8C01BF892}"/>
              </a:ext>
            </a:extLst>
          </p:cNvPr>
          <p:cNvSpPr>
            <a:spLocks noGrp="1"/>
          </p:cNvSpPr>
          <p:nvPr>
            <p:ph type="sldNum" sz="quarter" idx="12"/>
          </p:nvPr>
        </p:nvSpPr>
        <p:spPr/>
        <p:txBody>
          <a:bodyPr/>
          <a:lstStyle/>
          <a:p>
            <a:fld id="{A0D9E0DD-8D7D-4562-8595-B86D5082DB5F}" type="slidenum">
              <a:rPr lang="en-US" smtClean="0"/>
              <a:t>‹#›</a:t>
            </a:fld>
            <a:endParaRPr lang="en-US"/>
          </a:p>
        </p:txBody>
      </p:sp>
    </p:spTree>
    <p:extLst>
      <p:ext uri="{BB962C8B-B14F-4D97-AF65-F5344CB8AC3E}">
        <p14:creationId xmlns:p14="http://schemas.microsoft.com/office/powerpoint/2010/main" val="2801750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BD245-4475-42E6-BD46-90D6FFB2DD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A94957F-6ED0-4399-93FF-E8A16C39FD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B84CE7-C756-4C42-BA47-6A5F67A2A73F}"/>
              </a:ext>
            </a:extLst>
          </p:cNvPr>
          <p:cNvSpPr>
            <a:spLocks noGrp="1"/>
          </p:cNvSpPr>
          <p:nvPr>
            <p:ph type="dt" sz="half" idx="10"/>
          </p:nvPr>
        </p:nvSpPr>
        <p:spPr/>
        <p:txBody>
          <a:bodyPr/>
          <a:lstStyle/>
          <a:p>
            <a:fld id="{C1BBEE47-233B-4A89-9BD3-4579C245C29B}" type="datetimeFigureOut">
              <a:rPr lang="en-US" smtClean="0"/>
              <a:t>10/23/2023</a:t>
            </a:fld>
            <a:endParaRPr lang="en-US"/>
          </a:p>
        </p:txBody>
      </p:sp>
      <p:sp>
        <p:nvSpPr>
          <p:cNvPr id="5" name="Footer Placeholder 4">
            <a:extLst>
              <a:ext uri="{FF2B5EF4-FFF2-40B4-BE49-F238E27FC236}">
                <a16:creationId xmlns:a16="http://schemas.microsoft.com/office/drawing/2014/main" id="{31226F4F-37D6-4A9E-B1B2-1F5A22A38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74777-29F7-4477-82BA-338656E058D5}"/>
              </a:ext>
            </a:extLst>
          </p:cNvPr>
          <p:cNvSpPr>
            <a:spLocks noGrp="1"/>
          </p:cNvSpPr>
          <p:nvPr>
            <p:ph type="sldNum" sz="quarter" idx="12"/>
          </p:nvPr>
        </p:nvSpPr>
        <p:spPr/>
        <p:txBody>
          <a:bodyPr/>
          <a:lstStyle/>
          <a:p>
            <a:fld id="{A0D9E0DD-8D7D-4562-8595-B86D5082DB5F}" type="slidenum">
              <a:rPr lang="en-US" smtClean="0"/>
              <a:t>‹#›</a:t>
            </a:fld>
            <a:endParaRPr lang="en-US"/>
          </a:p>
        </p:txBody>
      </p:sp>
    </p:spTree>
    <p:extLst>
      <p:ext uri="{BB962C8B-B14F-4D97-AF65-F5344CB8AC3E}">
        <p14:creationId xmlns:p14="http://schemas.microsoft.com/office/powerpoint/2010/main" val="4041151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8B8F3-BAB5-4D89-820D-027DDF53F1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F55149-ED58-4E33-9DB4-DB923623BC2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AA9577D-5D3E-4005-9050-85F870CCC1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13766D2-2FF1-4ACF-9977-BCEF52EFC241}"/>
              </a:ext>
            </a:extLst>
          </p:cNvPr>
          <p:cNvSpPr>
            <a:spLocks noGrp="1"/>
          </p:cNvSpPr>
          <p:nvPr>
            <p:ph type="dt" sz="half" idx="10"/>
          </p:nvPr>
        </p:nvSpPr>
        <p:spPr/>
        <p:txBody>
          <a:bodyPr/>
          <a:lstStyle/>
          <a:p>
            <a:fld id="{C1BBEE47-233B-4A89-9BD3-4579C245C29B}" type="datetimeFigureOut">
              <a:rPr lang="en-US" smtClean="0"/>
              <a:t>10/23/2023</a:t>
            </a:fld>
            <a:endParaRPr lang="en-US"/>
          </a:p>
        </p:txBody>
      </p:sp>
      <p:sp>
        <p:nvSpPr>
          <p:cNvPr id="6" name="Footer Placeholder 5">
            <a:extLst>
              <a:ext uri="{FF2B5EF4-FFF2-40B4-BE49-F238E27FC236}">
                <a16:creationId xmlns:a16="http://schemas.microsoft.com/office/drawing/2014/main" id="{5986B667-2CB3-458C-BB4F-72C352AF96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44DD6-D885-4F2D-9949-295BF48B0BCA}"/>
              </a:ext>
            </a:extLst>
          </p:cNvPr>
          <p:cNvSpPr>
            <a:spLocks noGrp="1"/>
          </p:cNvSpPr>
          <p:nvPr>
            <p:ph type="sldNum" sz="quarter" idx="12"/>
          </p:nvPr>
        </p:nvSpPr>
        <p:spPr/>
        <p:txBody>
          <a:bodyPr/>
          <a:lstStyle/>
          <a:p>
            <a:fld id="{A0D9E0DD-8D7D-4562-8595-B86D5082DB5F}" type="slidenum">
              <a:rPr lang="en-US" smtClean="0"/>
              <a:t>‹#›</a:t>
            </a:fld>
            <a:endParaRPr lang="en-US"/>
          </a:p>
        </p:txBody>
      </p:sp>
    </p:spTree>
    <p:extLst>
      <p:ext uri="{BB962C8B-B14F-4D97-AF65-F5344CB8AC3E}">
        <p14:creationId xmlns:p14="http://schemas.microsoft.com/office/powerpoint/2010/main" val="817104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66B8E-C752-4727-AD03-E0C08C3220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A1B83B1-BE09-4BD7-9CA4-B94AAC17D8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D1D3D4-CB5C-48BD-B8F2-2A097C821B1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DFAD4D-09E7-4779-A354-F1942B86B3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60DA69-A34B-4803-BB01-E7EB870025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5352376-16EE-439C-BC9A-04FE743E91BF}"/>
              </a:ext>
            </a:extLst>
          </p:cNvPr>
          <p:cNvSpPr>
            <a:spLocks noGrp="1"/>
          </p:cNvSpPr>
          <p:nvPr>
            <p:ph type="dt" sz="half" idx="10"/>
          </p:nvPr>
        </p:nvSpPr>
        <p:spPr/>
        <p:txBody>
          <a:bodyPr/>
          <a:lstStyle/>
          <a:p>
            <a:fld id="{C1BBEE47-233B-4A89-9BD3-4579C245C29B}" type="datetimeFigureOut">
              <a:rPr lang="en-US" smtClean="0"/>
              <a:t>10/23/2023</a:t>
            </a:fld>
            <a:endParaRPr lang="en-US"/>
          </a:p>
        </p:txBody>
      </p:sp>
      <p:sp>
        <p:nvSpPr>
          <p:cNvPr id="8" name="Footer Placeholder 7">
            <a:extLst>
              <a:ext uri="{FF2B5EF4-FFF2-40B4-BE49-F238E27FC236}">
                <a16:creationId xmlns:a16="http://schemas.microsoft.com/office/drawing/2014/main" id="{BCFF3C7D-DAB5-4103-B9B1-46C1BA7706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97F891E-2F21-49D6-ACD9-24DCFF9CD437}"/>
              </a:ext>
            </a:extLst>
          </p:cNvPr>
          <p:cNvSpPr>
            <a:spLocks noGrp="1"/>
          </p:cNvSpPr>
          <p:nvPr>
            <p:ph type="sldNum" sz="quarter" idx="12"/>
          </p:nvPr>
        </p:nvSpPr>
        <p:spPr/>
        <p:txBody>
          <a:bodyPr/>
          <a:lstStyle/>
          <a:p>
            <a:fld id="{A0D9E0DD-8D7D-4562-8595-B86D5082DB5F}" type="slidenum">
              <a:rPr lang="en-US" smtClean="0"/>
              <a:t>‹#›</a:t>
            </a:fld>
            <a:endParaRPr lang="en-US"/>
          </a:p>
        </p:txBody>
      </p:sp>
    </p:spTree>
    <p:extLst>
      <p:ext uri="{BB962C8B-B14F-4D97-AF65-F5344CB8AC3E}">
        <p14:creationId xmlns:p14="http://schemas.microsoft.com/office/powerpoint/2010/main" val="23356998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FDEDE-2202-4879-8195-F541DD3954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FC7C1D-F18A-485D-A58E-9D66ECD9C2FF}"/>
              </a:ext>
            </a:extLst>
          </p:cNvPr>
          <p:cNvSpPr>
            <a:spLocks noGrp="1"/>
          </p:cNvSpPr>
          <p:nvPr>
            <p:ph type="dt" sz="half" idx="10"/>
          </p:nvPr>
        </p:nvSpPr>
        <p:spPr/>
        <p:txBody>
          <a:bodyPr/>
          <a:lstStyle/>
          <a:p>
            <a:fld id="{C1BBEE47-233B-4A89-9BD3-4579C245C29B}" type="datetimeFigureOut">
              <a:rPr lang="en-US" smtClean="0"/>
              <a:t>10/23/2023</a:t>
            </a:fld>
            <a:endParaRPr lang="en-US"/>
          </a:p>
        </p:txBody>
      </p:sp>
      <p:sp>
        <p:nvSpPr>
          <p:cNvPr id="4" name="Footer Placeholder 3">
            <a:extLst>
              <a:ext uri="{FF2B5EF4-FFF2-40B4-BE49-F238E27FC236}">
                <a16:creationId xmlns:a16="http://schemas.microsoft.com/office/drawing/2014/main" id="{377848CF-B037-4CC4-83ED-1C0E72139CB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44A38A-9541-4E2E-8B3F-2B9902F1FECA}"/>
              </a:ext>
            </a:extLst>
          </p:cNvPr>
          <p:cNvSpPr>
            <a:spLocks noGrp="1"/>
          </p:cNvSpPr>
          <p:nvPr>
            <p:ph type="sldNum" sz="quarter" idx="12"/>
          </p:nvPr>
        </p:nvSpPr>
        <p:spPr/>
        <p:txBody>
          <a:bodyPr/>
          <a:lstStyle/>
          <a:p>
            <a:fld id="{A0D9E0DD-8D7D-4562-8595-B86D5082DB5F}" type="slidenum">
              <a:rPr lang="en-US" smtClean="0"/>
              <a:t>‹#›</a:t>
            </a:fld>
            <a:endParaRPr lang="en-US"/>
          </a:p>
        </p:txBody>
      </p:sp>
    </p:spTree>
    <p:extLst>
      <p:ext uri="{BB962C8B-B14F-4D97-AF65-F5344CB8AC3E}">
        <p14:creationId xmlns:p14="http://schemas.microsoft.com/office/powerpoint/2010/main" val="806711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29893C-7CB1-47F9-90D7-73FC5AF0B0B3}"/>
              </a:ext>
            </a:extLst>
          </p:cNvPr>
          <p:cNvSpPr>
            <a:spLocks noGrp="1"/>
          </p:cNvSpPr>
          <p:nvPr>
            <p:ph type="dt" sz="half" idx="10"/>
          </p:nvPr>
        </p:nvSpPr>
        <p:spPr/>
        <p:txBody>
          <a:bodyPr/>
          <a:lstStyle/>
          <a:p>
            <a:fld id="{C1BBEE47-233B-4A89-9BD3-4579C245C29B}" type="datetimeFigureOut">
              <a:rPr lang="en-US" smtClean="0"/>
              <a:t>10/23/2023</a:t>
            </a:fld>
            <a:endParaRPr lang="en-US"/>
          </a:p>
        </p:txBody>
      </p:sp>
      <p:sp>
        <p:nvSpPr>
          <p:cNvPr id="3" name="Footer Placeholder 2">
            <a:extLst>
              <a:ext uri="{FF2B5EF4-FFF2-40B4-BE49-F238E27FC236}">
                <a16:creationId xmlns:a16="http://schemas.microsoft.com/office/drawing/2014/main" id="{516606B2-953E-4B49-A107-0F3F16BE366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3D7CE8A-84E9-4244-8248-86C86F89BC5A}"/>
              </a:ext>
            </a:extLst>
          </p:cNvPr>
          <p:cNvSpPr>
            <a:spLocks noGrp="1"/>
          </p:cNvSpPr>
          <p:nvPr>
            <p:ph type="sldNum" sz="quarter" idx="12"/>
          </p:nvPr>
        </p:nvSpPr>
        <p:spPr/>
        <p:txBody>
          <a:bodyPr/>
          <a:lstStyle/>
          <a:p>
            <a:fld id="{A0D9E0DD-8D7D-4562-8595-B86D5082DB5F}" type="slidenum">
              <a:rPr lang="en-US" smtClean="0"/>
              <a:t>‹#›</a:t>
            </a:fld>
            <a:endParaRPr lang="en-US"/>
          </a:p>
        </p:txBody>
      </p:sp>
    </p:spTree>
    <p:extLst>
      <p:ext uri="{BB962C8B-B14F-4D97-AF65-F5344CB8AC3E}">
        <p14:creationId xmlns:p14="http://schemas.microsoft.com/office/powerpoint/2010/main" val="4125156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E92C4-F07B-4C26-937A-AC56ADA77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3EDC383-0E6A-48BB-8C1B-660C448F19E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ADFB3CD-5F89-4AEB-885E-632C9A1078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D76300-0B28-4ED7-B053-BAFBC5858777}"/>
              </a:ext>
            </a:extLst>
          </p:cNvPr>
          <p:cNvSpPr>
            <a:spLocks noGrp="1"/>
          </p:cNvSpPr>
          <p:nvPr>
            <p:ph type="dt" sz="half" idx="10"/>
          </p:nvPr>
        </p:nvSpPr>
        <p:spPr/>
        <p:txBody>
          <a:bodyPr/>
          <a:lstStyle/>
          <a:p>
            <a:fld id="{C1BBEE47-233B-4A89-9BD3-4579C245C29B}" type="datetimeFigureOut">
              <a:rPr lang="en-US" smtClean="0"/>
              <a:t>10/23/2023</a:t>
            </a:fld>
            <a:endParaRPr lang="en-US"/>
          </a:p>
        </p:txBody>
      </p:sp>
      <p:sp>
        <p:nvSpPr>
          <p:cNvPr id="6" name="Footer Placeholder 5">
            <a:extLst>
              <a:ext uri="{FF2B5EF4-FFF2-40B4-BE49-F238E27FC236}">
                <a16:creationId xmlns:a16="http://schemas.microsoft.com/office/drawing/2014/main" id="{57E527FD-443E-403A-8FDB-D3267C534C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95F378-272A-428C-AE9F-A3BE2B35450C}"/>
              </a:ext>
            </a:extLst>
          </p:cNvPr>
          <p:cNvSpPr>
            <a:spLocks noGrp="1"/>
          </p:cNvSpPr>
          <p:nvPr>
            <p:ph type="sldNum" sz="quarter" idx="12"/>
          </p:nvPr>
        </p:nvSpPr>
        <p:spPr/>
        <p:txBody>
          <a:bodyPr/>
          <a:lstStyle/>
          <a:p>
            <a:fld id="{A0D9E0DD-8D7D-4562-8595-B86D5082DB5F}" type="slidenum">
              <a:rPr lang="en-US" smtClean="0"/>
              <a:t>‹#›</a:t>
            </a:fld>
            <a:endParaRPr lang="en-US"/>
          </a:p>
        </p:txBody>
      </p:sp>
    </p:spTree>
    <p:extLst>
      <p:ext uri="{BB962C8B-B14F-4D97-AF65-F5344CB8AC3E}">
        <p14:creationId xmlns:p14="http://schemas.microsoft.com/office/powerpoint/2010/main" val="992414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D3D54-B501-4C60-8D31-D7D21663B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8FDC988-3C29-408C-980C-1A8A163B2A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892EDE-3580-4453-B803-2C0D8538FC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A3159E-45CA-49B7-9142-2FF8F74A2FFC}"/>
              </a:ext>
            </a:extLst>
          </p:cNvPr>
          <p:cNvSpPr>
            <a:spLocks noGrp="1"/>
          </p:cNvSpPr>
          <p:nvPr>
            <p:ph type="dt" sz="half" idx="10"/>
          </p:nvPr>
        </p:nvSpPr>
        <p:spPr/>
        <p:txBody>
          <a:bodyPr/>
          <a:lstStyle/>
          <a:p>
            <a:fld id="{C1BBEE47-233B-4A89-9BD3-4579C245C29B}" type="datetimeFigureOut">
              <a:rPr lang="en-US" smtClean="0"/>
              <a:t>10/23/2023</a:t>
            </a:fld>
            <a:endParaRPr lang="en-US"/>
          </a:p>
        </p:txBody>
      </p:sp>
      <p:sp>
        <p:nvSpPr>
          <p:cNvPr id="6" name="Footer Placeholder 5">
            <a:extLst>
              <a:ext uri="{FF2B5EF4-FFF2-40B4-BE49-F238E27FC236}">
                <a16:creationId xmlns:a16="http://schemas.microsoft.com/office/drawing/2014/main" id="{18B17CE1-EFCC-440B-833E-778319FEDB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6CFAAC-9992-4FB7-8C04-504F5F12D351}"/>
              </a:ext>
            </a:extLst>
          </p:cNvPr>
          <p:cNvSpPr>
            <a:spLocks noGrp="1"/>
          </p:cNvSpPr>
          <p:nvPr>
            <p:ph type="sldNum" sz="quarter" idx="12"/>
          </p:nvPr>
        </p:nvSpPr>
        <p:spPr/>
        <p:txBody>
          <a:bodyPr/>
          <a:lstStyle/>
          <a:p>
            <a:fld id="{A0D9E0DD-8D7D-4562-8595-B86D5082DB5F}" type="slidenum">
              <a:rPr lang="en-US" smtClean="0"/>
              <a:t>‹#›</a:t>
            </a:fld>
            <a:endParaRPr lang="en-US"/>
          </a:p>
        </p:txBody>
      </p:sp>
    </p:spTree>
    <p:extLst>
      <p:ext uri="{BB962C8B-B14F-4D97-AF65-F5344CB8AC3E}">
        <p14:creationId xmlns:p14="http://schemas.microsoft.com/office/powerpoint/2010/main" val="36053485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A78D7B-1E13-40AD-A378-3902745175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E2F9E0-9A92-43D9-B193-B59CEAE228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D3BF1D-3A9A-4A40-8D79-7E6D8169BA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BBEE47-233B-4A89-9BD3-4579C245C29B}" type="datetimeFigureOut">
              <a:rPr lang="en-US" smtClean="0"/>
              <a:t>10/23/2023</a:t>
            </a:fld>
            <a:endParaRPr lang="en-US"/>
          </a:p>
        </p:txBody>
      </p:sp>
      <p:sp>
        <p:nvSpPr>
          <p:cNvPr id="5" name="Footer Placeholder 4">
            <a:extLst>
              <a:ext uri="{FF2B5EF4-FFF2-40B4-BE49-F238E27FC236}">
                <a16:creationId xmlns:a16="http://schemas.microsoft.com/office/drawing/2014/main" id="{7BC9D80D-5070-4A44-9EC4-ACFC8F1307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5786ED4-79EF-45B8-AC12-72A3FFC7A0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D9E0DD-8D7D-4562-8595-B86D5082DB5F}" type="slidenum">
              <a:rPr lang="en-US" smtClean="0"/>
              <a:t>‹#›</a:t>
            </a:fld>
            <a:endParaRPr lang="en-US"/>
          </a:p>
        </p:txBody>
      </p:sp>
    </p:spTree>
    <p:extLst>
      <p:ext uri="{BB962C8B-B14F-4D97-AF65-F5344CB8AC3E}">
        <p14:creationId xmlns:p14="http://schemas.microsoft.com/office/powerpoint/2010/main" val="18238660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99D3B-74DE-44A0-97A1-E957EE1EB7A7}"/>
              </a:ext>
            </a:extLst>
          </p:cNvPr>
          <p:cNvSpPr>
            <a:spLocks noGrp="1"/>
          </p:cNvSpPr>
          <p:nvPr>
            <p:ph type="ctrTitle"/>
          </p:nvPr>
        </p:nvSpPr>
        <p:spPr>
          <a:xfrm>
            <a:off x="96129" y="225962"/>
            <a:ext cx="12023187" cy="833804"/>
          </a:xfrm>
          <a:solidFill>
            <a:schemeClr val="bg1">
              <a:lumMod val="75000"/>
            </a:schemeClr>
          </a:solidFill>
        </p:spPr>
        <p:txBody>
          <a:bodyPr>
            <a:noAutofit/>
          </a:bodyPr>
          <a:lstStyle/>
          <a:p>
            <a:pPr marL="0" marR="0">
              <a:lnSpc>
                <a:spcPct val="107000"/>
              </a:lnSpc>
              <a:spcBef>
                <a:spcPts val="0"/>
              </a:spcBef>
              <a:spcAft>
                <a:spcPts val="800"/>
              </a:spcAft>
            </a:pPr>
            <a:b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br>
            <a:b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Climate Smart Farming and Resilience Building for African Women Farmers</a:t>
            </a:r>
            <a:r>
              <a:rPr lang="en-US" sz="2800" b="1" i="0" dirty="0">
                <a:solidFill>
                  <a:srgbClr val="500050"/>
                </a:solidFill>
                <a:effectLst/>
                <a:latin typeface="Times New Roman" panose="02020603050405020304" pitchFamily="18" charset="0"/>
                <a:cs typeface="Times New Roman" panose="02020603050405020304" pitchFamily="18" charset="0"/>
              </a:rPr>
              <a:t> </a:t>
            </a:r>
            <a:endParaRPr lang="en-US" sz="28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D8C9380-7D1C-4442-96D4-65F82E4044AC}"/>
              </a:ext>
            </a:extLst>
          </p:cNvPr>
          <p:cNvSpPr>
            <a:spLocks noGrp="1"/>
          </p:cNvSpPr>
          <p:nvPr>
            <p:ph type="subTitle" idx="1"/>
          </p:nvPr>
        </p:nvSpPr>
        <p:spPr>
          <a:xfrm>
            <a:off x="3863925" y="2293741"/>
            <a:ext cx="7873219" cy="3047292"/>
          </a:xfrm>
        </p:spPr>
        <p:txBody>
          <a:bodyPr>
            <a:normAutofit fontScale="85000" lnSpcReduction="20000"/>
          </a:bodyPr>
          <a:lstStyle/>
          <a:p>
            <a:pPr>
              <a:lnSpc>
                <a:spcPct val="100000"/>
              </a:lnSpc>
              <a:spcBef>
                <a:spcPts val="0"/>
              </a:spcBef>
            </a:pPr>
            <a:r>
              <a:rPr lang="en-US" sz="3600" b="1" i="1" dirty="0" err="1">
                <a:solidFill>
                  <a:srgbClr val="0070C0"/>
                </a:solidFill>
              </a:rPr>
              <a:t>Chinwoke</a:t>
            </a:r>
            <a:r>
              <a:rPr lang="en-US" sz="3600" b="1" i="1" dirty="0">
                <a:solidFill>
                  <a:srgbClr val="0070C0"/>
                </a:solidFill>
              </a:rPr>
              <a:t> Clara Ifeanyi-obi, PhD</a:t>
            </a:r>
          </a:p>
          <a:p>
            <a:pPr>
              <a:lnSpc>
                <a:spcPct val="100000"/>
              </a:lnSpc>
              <a:spcBef>
                <a:spcPts val="0"/>
              </a:spcBef>
            </a:pPr>
            <a:endParaRPr lang="en-US" sz="2000" dirty="0"/>
          </a:p>
          <a:p>
            <a:pPr>
              <a:lnSpc>
                <a:spcPct val="100000"/>
              </a:lnSpc>
              <a:spcBef>
                <a:spcPts val="0"/>
              </a:spcBef>
            </a:pPr>
            <a:r>
              <a:rPr lang="en-US" sz="2600" i="1" dirty="0"/>
              <a:t>Department of Agricultural Extension and Development Studies, </a:t>
            </a:r>
          </a:p>
          <a:p>
            <a:pPr>
              <a:lnSpc>
                <a:spcPct val="100000"/>
              </a:lnSpc>
              <a:spcBef>
                <a:spcPts val="0"/>
              </a:spcBef>
            </a:pPr>
            <a:r>
              <a:rPr lang="en-US" sz="2600" i="1" dirty="0"/>
              <a:t>University of Port Harcourt, Rivers State, Nigeria</a:t>
            </a:r>
          </a:p>
          <a:p>
            <a:pPr>
              <a:lnSpc>
                <a:spcPct val="100000"/>
              </a:lnSpc>
              <a:spcBef>
                <a:spcPts val="0"/>
              </a:spcBef>
            </a:pPr>
            <a:endParaRPr lang="en-US" sz="2000" dirty="0"/>
          </a:p>
          <a:p>
            <a:pPr algn="just">
              <a:lnSpc>
                <a:spcPct val="100000"/>
              </a:lnSpc>
              <a:spcBef>
                <a:spcPts val="0"/>
              </a:spcBef>
            </a:pPr>
            <a:r>
              <a:rPr lang="en-US" sz="2600" b="1" i="1" dirty="0">
                <a:solidFill>
                  <a:schemeClr val="accent1">
                    <a:lumMod val="75000"/>
                  </a:schemeClr>
                </a:solidFill>
              </a:rPr>
              <a:t>Project Lead, </a:t>
            </a:r>
            <a:r>
              <a:rPr lang="en-US" sz="2600" i="1" dirty="0">
                <a:solidFill>
                  <a:schemeClr val="accent1">
                    <a:lumMod val="75000"/>
                  </a:schemeClr>
                </a:solidFill>
              </a:rPr>
              <a:t>Gender-Responsive Climate Change Adaptation Initiative in Nigerian Agriculture (GC</a:t>
            </a:r>
            <a:r>
              <a:rPr lang="en-US" sz="2600" i="1" dirty="0">
                <a:solidFill>
                  <a:srgbClr val="C00000"/>
                </a:solidFill>
              </a:rPr>
              <a:t>A</a:t>
            </a:r>
            <a:r>
              <a:rPr lang="en-US" sz="2600" i="1" dirty="0">
                <a:solidFill>
                  <a:schemeClr val="accent1">
                    <a:lumMod val="75000"/>
                  </a:schemeClr>
                </a:solidFill>
              </a:rPr>
              <a:t>INA)</a:t>
            </a:r>
          </a:p>
          <a:p>
            <a:pPr algn="just">
              <a:lnSpc>
                <a:spcPct val="100000"/>
              </a:lnSpc>
              <a:spcBef>
                <a:spcPts val="0"/>
              </a:spcBef>
            </a:pPr>
            <a:endParaRPr lang="en-US" sz="2600" i="1" dirty="0">
              <a:solidFill>
                <a:schemeClr val="accent1">
                  <a:lumMod val="75000"/>
                </a:schemeClr>
              </a:solidFill>
            </a:endParaRPr>
          </a:p>
          <a:p>
            <a:pPr algn="just">
              <a:lnSpc>
                <a:spcPct val="100000"/>
              </a:lnSpc>
              <a:spcBef>
                <a:spcPts val="0"/>
              </a:spcBef>
            </a:pPr>
            <a:r>
              <a:rPr lang="en-US" sz="2600" b="1" i="1" dirty="0">
                <a:solidFill>
                  <a:schemeClr val="accent1">
                    <a:lumMod val="75000"/>
                  </a:schemeClr>
                </a:solidFill>
              </a:rPr>
              <a:t>AWARD Fellow</a:t>
            </a:r>
            <a:r>
              <a:rPr lang="en-US" sz="2600" i="1" dirty="0">
                <a:solidFill>
                  <a:schemeClr val="accent1">
                    <a:lumMod val="75000"/>
                  </a:schemeClr>
                </a:solidFill>
              </a:rPr>
              <a:t>, Gender Responsive Agricultural Systems Policy (GRASP)</a:t>
            </a:r>
            <a:endParaRPr lang="en-US" sz="2600" i="1" dirty="0"/>
          </a:p>
          <a:p>
            <a:pPr algn="just">
              <a:lnSpc>
                <a:spcPct val="100000"/>
              </a:lnSpc>
              <a:spcBef>
                <a:spcPts val="0"/>
              </a:spcBef>
            </a:pPr>
            <a:endParaRPr lang="en-US" sz="2600" dirty="0"/>
          </a:p>
          <a:p>
            <a:pPr>
              <a:lnSpc>
                <a:spcPct val="120000"/>
              </a:lnSpc>
            </a:pPr>
            <a:endParaRPr lang="en-US" sz="2600" b="1" i="1" dirty="0"/>
          </a:p>
        </p:txBody>
      </p:sp>
      <p:pic>
        <p:nvPicPr>
          <p:cNvPr id="4" name="Picture 3">
            <a:extLst>
              <a:ext uri="{FF2B5EF4-FFF2-40B4-BE49-F238E27FC236}">
                <a16:creationId xmlns:a16="http://schemas.microsoft.com/office/drawing/2014/main" id="{577C38C6-6B26-4C78-896F-1D4751B8F471}"/>
              </a:ext>
            </a:extLst>
          </p:cNvPr>
          <p:cNvPicPr>
            <a:picLocks noChangeAspect="1"/>
          </p:cNvPicPr>
          <p:nvPr/>
        </p:nvPicPr>
        <p:blipFill>
          <a:blip r:embed="rId2"/>
          <a:stretch>
            <a:fillRect/>
          </a:stretch>
        </p:blipFill>
        <p:spPr>
          <a:xfrm>
            <a:off x="908919" y="1461699"/>
            <a:ext cx="2334970" cy="565605"/>
          </a:xfrm>
          <a:prstGeom prst="rect">
            <a:avLst/>
          </a:prstGeom>
        </p:spPr>
      </p:pic>
      <p:sp>
        <p:nvSpPr>
          <p:cNvPr id="6" name="TextBox 5">
            <a:extLst>
              <a:ext uri="{FF2B5EF4-FFF2-40B4-BE49-F238E27FC236}">
                <a16:creationId xmlns:a16="http://schemas.microsoft.com/office/drawing/2014/main" id="{238A6F23-7204-43EA-9BF1-69EA9A630E84}"/>
              </a:ext>
            </a:extLst>
          </p:cNvPr>
          <p:cNvSpPr txBox="1"/>
          <p:nvPr/>
        </p:nvSpPr>
        <p:spPr>
          <a:xfrm>
            <a:off x="135988" y="6109809"/>
            <a:ext cx="11943470" cy="369332"/>
          </a:xfrm>
          <a:prstGeom prst="rect">
            <a:avLst/>
          </a:prstGeom>
          <a:solidFill>
            <a:schemeClr val="accent1">
              <a:lumMod val="40000"/>
              <a:lumOff val="60000"/>
            </a:schemeClr>
          </a:solidFill>
        </p:spPr>
        <p:txBody>
          <a:bodyPr wrap="square" rtlCol="0">
            <a:spAutoFit/>
          </a:bodyPr>
          <a:lstStyle/>
          <a:p>
            <a:pPr algn="just"/>
            <a:r>
              <a:rPr lang="en-US" b="1" dirty="0"/>
              <a:t>Presented at the A14WIA Project conference held at the KWASU International Conference Centre, 24</a:t>
            </a:r>
            <a:r>
              <a:rPr lang="en-US" b="1" baseline="30000" dirty="0"/>
              <a:t>th</a:t>
            </a:r>
            <a:r>
              <a:rPr lang="en-US" b="1" dirty="0"/>
              <a:t> October 2023</a:t>
            </a:r>
          </a:p>
        </p:txBody>
      </p:sp>
      <p:pic>
        <p:nvPicPr>
          <p:cNvPr id="7" name="Picture 6">
            <a:extLst>
              <a:ext uri="{FF2B5EF4-FFF2-40B4-BE49-F238E27FC236}">
                <a16:creationId xmlns:a16="http://schemas.microsoft.com/office/drawing/2014/main" id="{542BAE58-4DCC-E594-EA76-4E4DA8963507}"/>
              </a:ext>
            </a:extLst>
          </p:cNvPr>
          <p:cNvPicPr>
            <a:picLocks noChangeAspect="1"/>
          </p:cNvPicPr>
          <p:nvPr/>
        </p:nvPicPr>
        <p:blipFill>
          <a:blip r:embed="rId3"/>
          <a:stretch>
            <a:fillRect/>
          </a:stretch>
        </p:blipFill>
        <p:spPr>
          <a:xfrm>
            <a:off x="343102" y="2104193"/>
            <a:ext cx="3401863" cy="2591025"/>
          </a:xfrm>
          <a:prstGeom prst="rect">
            <a:avLst/>
          </a:prstGeom>
        </p:spPr>
      </p:pic>
      <p:pic>
        <p:nvPicPr>
          <p:cNvPr id="9" name="Picture 8">
            <a:extLst>
              <a:ext uri="{FF2B5EF4-FFF2-40B4-BE49-F238E27FC236}">
                <a16:creationId xmlns:a16="http://schemas.microsoft.com/office/drawing/2014/main" id="{2B6A36B4-99B1-219F-6C85-6210E46F3463}"/>
              </a:ext>
            </a:extLst>
          </p:cNvPr>
          <p:cNvPicPr>
            <a:picLocks noChangeAspect="1"/>
          </p:cNvPicPr>
          <p:nvPr/>
        </p:nvPicPr>
        <p:blipFill>
          <a:blip r:embed="rId4"/>
          <a:stretch>
            <a:fillRect/>
          </a:stretch>
        </p:blipFill>
        <p:spPr>
          <a:xfrm>
            <a:off x="1712477" y="4859073"/>
            <a:ext cx="1652112" cy="658239"/>
          </a:xfrm>
          <a:prstGeom prst="rect">
            <a:avLst/>
          </a:prstGeom>
        </p:spPr>
      </p:pic>
      <p:pic>
        <p:nvPicPr>
          <p:cNvPr id="8" name="Picture 7">
            <a:extLst>
              <a:ext uri="{FF2B5EF4-FFF2-40B4-BE49-F238E27FC236}">
                <a16:creationId xmlns:a16="http://schemas.microsoft.com/office/drawing/2014/main" id="{FEAE9D2C-BF77-ED39-0F33-01196C5E67FA}"/>
              </a:ext>
            </a:extLst>
          </p:cNvPr>
          <p:cNvPicPr>
            <a:picLocks noChangeAspect="1"/>
          </p:cNvPicPr>
          <p:nvPr/>
        </p:nvPicPr>
        <p:blipFill>
          <a:blip r:embed="rId5"/>
          <a:stretch>
            <a:fillRect/>
          </a:stretch>
        </p:blipFill>
        <p:spPr>
          <a:xfrm>
            <a:off x="67830" y="4687081"/>
            <a:ext cx="1480516" cy="895972"/>
          </a:xfrm>
          <a:prstGeom prst="rect">
            <a:avLst/>
          </a:prstGeom>
        </p:spPr>
      </p:pic>
    </p:spTree>
    <p:extLst>
      <p:ext uri="{BB962C8B-B14F-4D97-AF65-F5344CB8AC3E}">
        <p14:creationId xmlns:p14="http://schemas.microsoft.com/office/powerpoint/2010/main" val="1708332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265D2AD-A99D-5188-21CD-01386E2C6928}"/>
              </a:ext>
            </a:extLst>
          </p:cNvPr>
          <p:cNvSpPr>
            <a:spLocks noGrp="1"/>
          </p:cNvSpPr>
          <p:nvPr>
            <p:ph idx="1"/>
          </p:nvPr>
        </p:nvSpPr>
        <p:spPr>
          <a:xfrm>
            <a:off x="732110" y="2106656"/>
            <a:ext cx="10515600" cy="3935457"/>
          </a:xfrm>
        </p:spPr>
        <p:txBody>
          <a:bodyPr>
            <a:normAutofit/>
          </a:bodyPr>
          <a:lstStyle/>
          <a:p>
            <a:r>
              <a:rPr lang="en-GB" dirty="0">
                <a:latin typeface="Times New Roman" panose="02020603050405020304" pitchFamily="18" charset="0"/>
                <a:cs typeface="Times New Roman" panose="02020603050405020304" pitchFamily="18" charset="0"/>
              </a:rPr>
              <a:t>Though climate change affects all sectors of the economy, the worst hit is the agricultural sector particularly, African agriculture</a:t>
            </a:r>
          </a:p>
          <a:p>
            <a:pPr marL="0" indent="0">
              <a:buNone/>
            </a:pPr>
            <a:endParaRPr lang="en-GB"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FAO (2009) noted that </a:t>
            </a:r>
            <a:r>
              <a:rPr lang="en-US" b="1" dirty="0">
                <a:solidFill>
                  <a:srgbClr val="C00000"/>
                </a:solidFill>
                <a:latin typeface="Times New Roman" panose="02020603050405020304" pitchFamily="18" charset="0"/>
                <a:cs typeface="Times New Roman" panose="02020603050405020304" pitchFamily="18" charset="0"/>
              </a:rPr>
              <a:t>Africa will be the most vulnerable to climate change globally</a:t>
            </a:r>
            <a:r>
              <a:rPr lang="en-US" dirty="0">
                <a:latin typeface="Times New Roman" panose="02020603050405020304" pitchFamily="18" charset="0"/>
                <a:cs typeface="Times New Roman" panose="02020603050405020304" pitchFamily="18" charset="0"/>
              </a:rPr>
              <a:t>, due to the multiple stresses of poor infrastructure, poverty and governance </a:t>
            </a:r>
            <a:r>
              <a:rPr lang="en-US" i="1" dirty="0">
                <a:solidFill>
                  <a:srgbClr val="C00000"/>
                </a:solidFill>
                <a:latin typeface="Times New Roman" panose="02020603050405020304" pitchFamily="18" charset="0"/>
                <a:cs typeface="Times New Roman" panose="02020603050405020304" pitchFamily="18" charset="0"/>
              </a:rPr>
              <a:t>(Has the story changed?)</a:t>
            </a:r>
          </a:p>
          <a:p>
            <a:endParaRPr lang="en-GB" dirty="0"/>
          </a:p>
          <a:p>
            <a:endParaRPr lang="en-GB" dirty="0"/>
          </a:p>
          <a:p>
            <a:endParaRPr lang="en-GB" dirty="0"/>
          </a:p>
        </p:txBody>
      </p:sp>
      <p:sp>
        <p:nvSpPr>
          <p:cNvPr id="4" name="Title 1">
            <a:extLst>
              <a:ext uri="{FF2B5EF4-FFF2-40B4-BE49-F238E27FC236}">
                <a16:creationId xmlns:a16="http://schemas.microsoft.com/office/drawing/2014/main" id="{44ADCB36-661A-37D3-9B55-9388923D6A1B}"/>
              </a:ext>
            </a:extLst>
          </p:cNvPr>
          <p:cNvSpPr txBox="1">
            <a:spLocks/>
          </p:cNvSpPr>
          <p:nvPr/>
        </p:nvSpPr>
        <p:spPr>
          <a:xfrm>
            <a:off x="276079" y="302099"/>
            <a:ext cx="11639842" cy="1027576"/>
          </a:xfrm>
          <a:prstGeom prst="rect">
            <a:avLst/>
          </a:prstGeom>
          <a:solidFill>
            <a:schemeClr val="accent2">
              <a:lumMod val="60000"/>
              <a:lumOff val="40000"/>
            </a:schemeClr>
          </a:solidFill>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1" dirty="0"/>
              <a:t>What does climate change hold for African agriculture </a:t>
            </a:r>
            <a:r>
              <a:rPr lang="en-US" b="1" i="1" dirty="0" err="1"/>
              <a:t>Contd</a:t>
            </a:r>
            <a:r>
              <a:rPr lang="en-US" b="1" i="1" dirty="0"/>
              <a:t>’?</a:t>
            </a:r>
          </a:p>
        </p:txBody>
      </p:sp>
    </p:spTree>
    <p:extLst>
      <p:ext uri="{BB962C8B-B14F-4D97-AF65-F5344CB8AC3E}">
        <p14:creationId xmlns:p14="http://schemas.microsoft.com/office/powerpoint/2010/main" val="3383103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6BA1A5-82BE-2AD8-CD15-7345536EE67B}"/>
              </a:ext>
            </a:extLst>
          </p:cNvPr>
          <p:cNvSpPr>
            <a:spLocks noGrp="1"/>
          </p:cNvSpPr>
          <p:nvPr>
            <p:ph idx="1"/>
          </p:nvPr>
        </p:nvSpPr>
        <p:spPr>
          <a:xfrm>
            <a:off x="247546" y="525401"/>
            <a:ext cx="11568928" cy="6138100"/>
          </a:xfrm>
        </p:spPr>
        <p:txBody>
          <a:bodyPr>
            <a:normAutofit/>
          </a:bodyPr>
          <a:lstStyle/>
          <a:p>
            <a:r>
              <a:rPr lang="en-US" b="1" dirty="0"/>
              <a:t>Some early key projections (IPCC, 2007), showcasing the risks and threats of climate change to African agriculture:</a:t>
            </a:r>
          </a:p>
          <a:p>
            <a:pPr marL="0" indent="0">
              <a:buNone/>
            </a:pPr>
            <a:endParaRPr lang="en-US" b="1" dirty="0"/>
          </a:p>
          <a:p>
            <a:pPr marL="0" indent="0">
              <a:buNone/>
            </a:pPr>
            <a:r>
              <a:rPr lang="en-US" dirty="0"/>
              <a:t>- </a:t>
            </a:r>
            <a:r>
              <a:rPr lang="en-US" sz="2200" i="1" dirty="0">
                <a:latin typeface="Times New Roman" panose="02020603050405020304" pitchFamily="18" charset="0"/>
                <a:cs typeface="Times New Roman" panose="02020603050405020304" pitchFamily="18" charset="0"/>
              </a:rPr>
              <a:t>Temperatures are likely to increase by between 1.5-4ºc</a:t>
            </a:r>
          </a:p>
          <a:p>
            <a:pPr marL="0" indent="0">
              <a:buNone/>
            </a:pPr>
            <a:r>
              <a:rPr lang="en-US" sz="2200" i="1" dirty="0">
                <a:latin typeface="Times New Roman" panose="02020603050405020304" pitchFamily="18" charset="0"/>
                <a:cs typeface="Times New Roman" panose="02020603050405020304" pitchFamily="18" charset="0"/>
              </a:rPr>
              <a:t>- Crop yield projected to drop by up to 50% and crop revenue is forecast to fall by as much as 90% by 2100.</a:t>
            </a:r>
          </a:p>
          <a:p>
            <a:pPr marL="0" indent="0">
              <a:buNone/>
            </a:pPr>
            <a:r>
              <a:rPr lang="en-US" sz="2200" i="1" dirty="0">
                <a:latin typeface="Times New Roman" panose="02020603050405020304" pitchFamily="18" charset="0"/>
                <a:cs typeface="Times New Roman" panose="02020603050405020304" pitchFamily="18" charset="0"/>
              </a:rPr>
              <a:t>- Increase periods of prolonged droughts and /or floods likely to happen </a:t>
            </a:r>
          </a:p>
          <a:p>
            <a:pPr marL="0" indent="0">
              <a:buNone/>
            </a:pPr>
            <a:r>
              <a:rPr lang="en-US" sz="2200" i="1" dirty="0">
                <a:latin typeface="Times New Roman" panose="02020603050405020304" pitchFamily="18" charset="0"/>
                <a:cs typeface="Times New Roman" panose="02020603050405020304" pitchFamily="18" charset="0"/>
              </a:rPr>
              <a:t>- Agriculture losses of between 2-7% of GDP is expected by 2100 in parts of the Sahara, 2-4% &amp; 0.4-1.3% in Western and Central Africa and Northern and Southern Africa respectively. </a:t>
            </a:r>
          </a:p>
          <a:p>
            <a:pPr marL="0" indent="0">
              <a:buNone/>
            </a:pPr>
            <a:r>
              <a:rPr lang="en-US" sz="2200" i="1" dirty="0">
                <a:latin typeface="Times New Roman" panose="02020603050405020304" pitchFamily="18" charset="0"/>
                <a:cs typeface="Times New Roman" panose="02020603050405020304" pitchFamily="18" charset="0"/>
              </a:rPr>
              <a:t>- Arid and semi arid land could expand in coverage by 60-80M ha. </a:t>
            </a:r>
          </a:p>
          <a:p>
            <a:pPr marL="0" indent="0">
              <a:buNone/>
            </a:pPr>
            <a:r>
              <a:rPr lang="en-US" sz="2200" i="1" dirty="0">
                <a:latin typeface="Times New Roman" panose="02020603050405020304" pitchFamily="18" charset="0"/>
                <a:cs typeface="Times New Roman" panose="02020603050405020304" pitchFamily="18" charset="0"/>
              </a:rPr>
              <a:t>- Fisheries will be particularly affected due to changes in sea temperatures that could decrease trends in productivity by 50-60%. </a:t>
            </a:r>
          </a:p>
          <a:p>
            <a:pPr marL="0" indent="0">
              <a:buNone/>
            </a:pPr>
            <a:r>
              <a:rPr lang="en-US" sz="2200" i="1" dirty="0">
                <a:latin typeface="Times New Roman" panose="02020603050405020304" pitchFamily="18" charset="0"/>
                <a:cs typeface="Times New Roman" panose="02020603050405020304" pitchFamily="18" charset="0"/>
              </a:rPr>
              <a:t>- Productivity in Africa will be further undermined by a reduction in fertile agricultural land available and an expansion in the coverage of low potential land. </a:t>
            </a:r>
          </a:p>
          <a:p>
            <a:endParaRPr lang="en-GB" dirty="0"/>
          </a:p>
        </p:txBody>
      </p:sp>
    </p:spTree>
    <p:extLst>
      <p:ext uri="{BB962C8B-B14F-4D97-AF65-F5344CB8AC3E}">
        <p14:creationId xmlns:p14="http://schemas.microsoft.com/office/powerpoint/2010/main" val="13972644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20D847-9F57-E21D-15A2-1019AF49E152}"/>
              </a:ext>
            </a:extLst>
          </p:cNvPr>
          <p:cNvSpPr>
            <a:spLocks noGrp="1"/>
          </p:cNvSpPr>
          <p:nvPr>
            <p:ph idx="1"/>
          </p:nvPr>
        </p:nvSpPr>
        <p:spPr>
          <a:xfrm>
            <a:off x="555713" y="394051"/>
            <a:ext cx="11164773" cy="6092632"/>
          </a:xfrm>
        </p:spPr>
        <p:txBody>
          <a:bodyPr>
            <a:normAutofit/>
          </a:bodyPr>
          <a:lstStyle/>
          <a:p>
            <a:r>
              <a:rPr lang="en-US" b="1" dirty="0"/>
              <a:t>Then, World Bank (2009) forecast shows that:</a:t>
            </a:r>
          </a:p>
          <a:p>
            <a:endParaRPr lang="en-US" b="1" dirty="0"/>
          </a:p>
          <a:p>
            <a:pPr marL="0" indent="0">
              <a:buNone/>
            </a:pPr>
            <a:r>
              <a:rPr lang="en-US" dirty="0"/>
              <a:t>- </a:t>
            </a:r>
            <a:r>
              <a:rPr lang="en-US" sz="2400" i="1" dirty="0">
                <a:latin typeface="Times New Roman" panose="02020603050405020304" pitchFamily="18" charset="0"/>
                <a:cs typeface="Times New Roman" panose="02020603050405020304" pitchFamily="18" charset="0"/>
              </a:rPr>
              <a:t>SSA will surpass Asia as the most food insecure region inhabiting 40-50% of undernourished people globally in 2080. Levels of viable arable land for production are predicted to decline by 2080, with 9-20% of arable land becoming much less suitable for agriculture. </a:t>
            </a:r>
          </a:p>
          <a:p>
            <a:pPr marL="0" indent="0">
              <a:buNone/>
            </a:pPr>
            <a:r>
              <a:rPr lang="en-US" sz="2400" i="1" dirty="0">
                <a:latin typeface="Times New Roman" panose="02020603050405020304" pitchFamily="18" charset="0"/>
                <a:cs typeface="Times New Roman" panose="02020603050405020304" pitchFamily="18" charset="0"/>
              </a:rPr>
              <a:t>- In response to variations in temperature and precipitation, an </a:t>
            </a:r>
            <a:r>
              <a:rPr lang="en-US" sz="2400" b="1" i="1" dirty="0">
                <a:solidFill>
                  <a:srgbClr val="C00000"/>
                </a:solidFill>
                <a:latin typeface="Times New Roman" panose="02020603050405020304" pitchFamily="18" charset="0"/>
                <a:cs typeface="Times New Roman" panose="02020603050405020304" pitchFamily="18" charset="0"/>
              </a:rPr>
              <a:t>increase in crop pests and diseases</a:t>
            </a:r>
            <a:r>
              <a:rPr lang="en-US" sz="2400" i="1" dirty="0">
                <a:latin typeface="Times New Roman" panose="02020603050405020304" pitchFamily="18" charset="0"/>
                <a:cs typeface="Times New Roman" panose="02020603050405020304" pitchFamily="18" charset="0"/>
              </a:rPr>
              <a:t> in addition to altered soil fertility is expected to happen. </a:t>
            </a:r>
          </a:p>
          <a:p>
            <a:pPr marL="0" indent="0">
              <a:buNone/>
            </a:pPr>
            <a:r>
              <a:rPr lang="en-US" sz="2400" i="1" dirty="0">
                <a:latin typeface="Times New Roman" panose="02020603050405020304" pitchFamily="18" charset="0"/>
                <a:cs typeface="Times New Roman" panose="02020603050405020304" pitchFamily="18" charset="0"/>
              </a:rPr>
              <a:t>- Declining incomes and rising unemployment are expected to hit agriculture zones in combination to worsening health. </a:t>
            </a:r>
          </a:p>
          <a:p>
            <a:pPr marL="0" indent="0">
              <a:buNone/>
            </a:pPr>
            <a:r>
              <a:rPr lang="en-US" sz="2400" i="1" dirty="0">
                <a:latin typeface="Times New Roman" panose="02020603050405020304" pitchFamily="18" charset="0"/>
                <a:cs typeface="Times New Roman" panose="02020603050405020304" pitchFamily="18" charset="0"/>
              </a:rPr>
              <a:t>- A fall in nutrient access is likely to raise susceptibility to diseases such as malaria and HIV/AIDS.</a:t>
            </a:r>
            <a:endParaRPr lang="en-GB" sz="24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3891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0CDA0B3-D7E8-1877-AED4-DCF92EF4104C}"/>
              </a:ext>
            </a:extLst>
          </p:cNvPr>
          <p:cNvSpPr>
            <a:spLocks noGrp="1"/>
          </p:cNvSpPr>
          <p:nvPr>
            <p:ph idx="1"/>
          </p:nvPr>
        </p:nvSpPr>
        <p:spPr>
          <a:xfrm>
            <a:off x="706850" y="1242775"/>
            <a:ext cx="10515600" cy="4592207"/>
          </a:xfrm>
        </p:spPr>
        <p:txBody>
          <a:bodyPr/>
          <a:lstStyle/>
          <a:p>
            <a:r>
              <a:rPr lang="en-US" dirty="0">
                <a:latin typeface="Times New Roman" panose="02020603050405020304" pitchFamily="18" charset="0"/>
                <a:cs typeface="Times New Roman" panose="02020603050405020304" pitchFamily="18" charset="0"/>
              </a:rPr>
              <a:t>Conversely, it is important to note that not all assessments of the impact of climate change in Africa are negative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For instance, Ethiopia and Southern Africa are expected to have extended growing seasons due to climate change, a consequence of increased temperature and rainfall changes.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Also, the livestock sector could be boosted by temperature increases, according to IPCC models, an increase in 5ºc could mean a rise in farmer incomes by up to 58%.</a:t>
            </a:r>
            <a:endParaRPr lang="en-GB"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52350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66A72-8FCE-FD4D-24F8-064AFD9FB96A}"/>
              </a:ext>
            </a:extLst>
          </p:cNvPr>
          <p:cNvSpPr>
            <a:spLocks noGrp="1"/>
          </p:cNvSpPr>
          <p:nvPr>
            <p:ph type="title"/>
          </p:nvPr>
        </p:nvSpPr>
        <p:spPr>
          <a:xfrm>
            <a:off x="345832" y="154111"/>
            <a:ext cx="11555436" cy="872832"/>
          </a:xfrm>
          <a:solidFill>
            <a:schemeClr val="accent1">
              <a:lumMod val="20000"/>
              <a:lumOff val="80000"/>
            </a:schemeClr>
          </a:solidFill>
        </p:spPr>
        <p:txBody>
          <a:bodyPr>
            <a:normAutofit/>
          </a:bodyPr>
          <a:lstStyle/>
          <a:p>
            <a:r>
              <a:rPr lang="en-US" sz="3600" b="1" i="1" dirty="0"/>
              <a:t>Nigerian Situation</a:t>
            </a:r>
          </a:p>
        </p:txBody>
      </p:sp>
      <p:sp>
        <p:nvSpPr>
          <p:cNvPr id="3" name="Content Placeholder 2">
            <a:extLst>
              <a:ext uri="{FF2B5EF4-FFF2-40B4-BE49-F238E27FC236}">
                <a16:creationId xmlns:a16="http://schemas.microsoft.com/office/drawing/2014/main" id="{36BD038D-A817-F7E1-66FE-B83D63D89DF4}"/>
              </a:ext>
            </a:extLst>
          </p:cNvPr>
          <p:cNvSpPr>
            <a:spLocks noGrp="1"/>
          </p:cNvSpPr>
          <p:nvPr>
            <p:ph idx="1"/>
          </p:nvPr>
        </p:nvSpPr>
        <p:spPr>
          <a:xfrm>
            <a:off x="345832" y="1622144"/>
            <a:ext cx="6590713" cy="3960717"/>
          </a:xfrm>
          <a:noFill/>
        </p:spPr>
        <p:txBody>
          <a:bodyPr>
            <a:normAutofit lnSpcReduction="10000"/>
          </a:bodyPr>
          <a:lstStyle/>
          <a:p>
            <a:r>
              <a:rPr lang="en-US" sz="2400" i="1" dirty="0">
                <a:latin typeface="Times New Roman" panose="02020603050405020304" pitchFamily="18" charset="0"/>
                <a:cs typeface="Times New Roman" panose="02020603050405020304" pitchFamily="18" charset="0"/>
              </a:rPr>
              <a:t>Nigeria is recognized as vulnerable to climate change impacts, ranked 160 out of 181 countries in the 2020 ND-GAIN Index.</a:t>
            </a:r>
          </a:p>
          <a:p>
            <a:r>
              <a:rPr lang="en-US" sz="2400" i="1" dirty="0">
                <a:latin typeface="Times New Roman" panose="02020603050405020304" pitchFamily="18" charset="0"/>
                <a:cs typeface="Times New Roman" panose="02020603050405020304" pitchFamily="18" charset="0"/>
              </a:rPr>
              <a:t>Extreme weather events will continue to worsen while the agricultural sector remains the most impacted (NIMET, 2021)</a:t>
            </a:r>
          </a:p>
          <a:p>
            <a:r>
              <a:rPr lang="en-US" sz="2400" i="1" dirty="0">
                <a:latin typeface="Times New Roman" panose="02020603050405020304" pitchFamily="18" charset="0"/>
                <a:cs typeface="Times New Roman" panose="02020603050405020304" pitchFamily="18" charset="0"/>
              </a:rPr>
              <a:t>372 out of the country’s 744 LGAs are at risk of flooding (UN, 2023)</a:t>
            </a:r>
          </a:p>
          <a:p>
            <a:r>
              <a:rPr lang="en-US" sz="2400" i="1" dirty="0">
                <a:latin typeface="Times New Roman" panose="02020603050405020304" pitchFamily="18" charset="0"/>
                <a:cs typeface="Times New Roman" panose="02020603050405020304" pitchFamily="18" charset="0"/>
              </a:rPr>
              <a:t>In only 2022, 662 were killed by flooding, 3174 injured, 2.5M displaced and 200,000 houses destroyed</a:t>
            </a:r>
          </a:p>
          <a:p>
            <a:endParaRPr lang="en-US" sz="2400" i="1" dirty="0"/>
          </a:p>
        </p:txBody>
      </p:sp>
      <p:pic>
        <p:nvPicPr>
          <p:cNvPr id="9" name="Picture 8">
            <a:extLst>
              <a:ext uri="{FF2B5EF4-FFF2-40B4-BE49-F238E27FC236}">
                <a16:creationId xmlns:a16="http://schemas.microsoft.com/office/drawing/2014/main" id="{32992974-F3C9-F2C4-503C-BEADD32F2877}"/>
              </a:ext>
            </a:extLst>
          </p:cNvPr>
          <p:cNvPicPr>
            <a:picLocks noChangeAspect="1"/>
          </p:cNvPicPr>
          <p:nvPr/>
        </p:nvPicPr>
        <p:blipFill>
          <a:blip r:embed="rId2"/>
          <a:stretch>
            <a:fillRect/>
          </a:stretch>
        </p:blipFill>
        <p:spPr>
          <a:xfrm>
            <a:off x="6963508" y="1254479"/>
            <a:ext cx="4754880" cy="4759569"/>
          </a:xfrm>
          <a:prstGeom prst="rect">
            <a:avLst/>
          </a:prstGeom>
        </p:spPr>
      </p:pic>
      <p:sp>
        <p:nvSpPr>
          <p:cNvPr id="11" name="TextBox 10">
            <a:extLst>
              <a:ext uri="{FF2B5EF4-FFF2-40B4-BE49-F238E27FC236}">
                <a16:creationId xmlns:a16="http://schemas.microsoft.com/office/drawing/2014/main" id="{85B9FA31-3C83-307D-1C4C-B4035F99BA90}"/>
              </a:ext>
            </a:extLst>
          </p:cNvPr>
          <p:cNvSpPr txBox="1"/>
          <p:nvPr/>
        </p:nvSpPr>
        <p:spPr>
          <a:xfrm>
            <a:off x="7502770" y="6178062"/>
            <a:ext cx="4398498" cy="338554"/>
          </a:xfrm>
          <a:prstGeom prst="rect">
            <a:avLst/>
          </a:prstGeom>
          <a:solidFill>
            <a:schemeClr val="bg1"/>
          </a:solidFill>
        </p:spPr>
        <p:txBody>
          <a:bodyPr wrap="square" rtlCol="0">
            <a:spAutoFit/>
          </a:bodyPr>
          <a:lstStyle/>
          <a:p>
            <a:r>
              <a:rPr lang="en-US" sz="1600" i="1" dirty="0"/>
              <a:t>Source: USAID Country Brief, Nigeria</a:t>
            </a:r>
          </a:p>
        </p:txBody>
      </p:sp>
    </p:spTree>
    <p:extLst>
      <p:ext uri="{BB962C8B-B14F-4D97-AF65-F5344CB8AC3E}">
        <p14:creationId xmlns:p14="http://schemas.microsoft.com/office/powerpoint/2010/main" val="15751044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DB53AE-B97B-F798-E756-4D564932B709}"/>
              </a:ext>
            </a:extLst>
          </p:cNvPr>
          <p:cNvSpPr>
            <a:spLocks noGrp="1"/>
          </p:cNvSpPr>
          <p:nvPr>
            <p:ph idx="1"/>
          </p:nvPr>
        </p:nvSpPr>
        <p:spPr>
          <a:xfrm>
            <a:off x="933157" y="165658"/>
            <a:ext cx="5162843" cy="6526684"/>
          </a:xfrm>
          <a:solidFill>
            <a:schemeClr val="accent5">
              <a:lumMod val="20000"/>
              <a:lumOff val="80000"/>
            </a:schemeClr>
          </a:solidFill>
        </p:spPr>
        <p:txBody>
          <a:bodyPr>
            <a:normAutofit fontScale="85000" lnSpcReduction="20000"/>
          </a:bodyPr>
          <a:lstStyle/>
          <a:p>
            <a:endParaRPr lang="en-US" dirty="0"/>
          </a:p>
          <a:p>
            <a:endParaRPr lang="en-US" dirty="0"/>
          </a:p>
          <a:p>
            <a:r>
              <a:rPr lang="en-US" sz="3300" dirty="0">
                <a:latin typeface="Times New Roman" panose="02020603050405020304" pitchFamily="18" charset="0"/>
                <a:cs typeface="Times New Roman" panose="02020603050405020304" pitchFamily="18" charset="0"/>
              </a:rPr>
              <a:t>Nigeria is a developing economy with a projected population of 206.14 (2020) people growing at 2.5%</a:t>
            </a:r>
          </a:p>
          <a:p>
            <a:pPr marL="0" indent="0">
              <a:buNone/>
            </a:pPr>
            <a:endParaRPr lang="en-US" sz="3300" dirty="0">
              <a:latin typeface="Times New Roman" panose="02020603050405020304" pitchFamily="18" charset="0"/>
              <a:cs typeface="Times New Roman" panose="02020603050405020304" pitchFamily="18" charset="0"/>
            </a:endParaRPr>
          </a:p>
          <a:p>
            <a:r>
              <a:rPr lang="en-US" sz="3300" dirty="0">
                <a:latin typeface="Times New Roman" panose="02020603050405020304" pitchFamily="18" charset="0"/>
                <a:cs typeface="Times New Roman" panose="02020603050405020304" pitchFamily="18" charset="0"/>
              </a:rPr>
              <a:t>Nigeria’s population is projected to reach 262.9 and 401.3 million people in 2030 and 2050, respectively</a:t>
            </a:r>
          </a:p>
          <a:p>
            <a:endParaRPr lang="en-US" sz="3300" dirty="0">
              <a:latin typeface="Times New Roman" panose="02020603050405020304" pitchFamily="18" charset="0"/>
              <a:cs typeface="Times New Roman" panose="02020603050405020304" pitchFamily="18" charset="0"/>
            </a:endParaRPr>
          </a:p>
          <a:p>
            <a:r>
              <a:rPr lang="en-US" sz="3300" dirty="0">
                <a:latin typeface="Times New Roman" panose="02020603050405020304" pitchFamily="18" charset="0"/>
                <a:cs typeface="Times New Roman" panose="02020603050405020304" pitchFamily="18" charset="0"/>
              </a:rPr>
              <a:t>Current projections shows that Nigeria needs urgent action to reduce the increasing impacts of climate change</a:t>
            </a:r>
          </a:p>
          <a:p>
            <a:pPr marL="0" indent="0">
              <a:buNone/>
            </a:pPr>
            <a:endParaRPr lang="en-US" sz="1200" i="1" dirty="0"/>
          </a:p>
          <a:p>
            <a:pPr marL="0" indent="0">
              <a:buNone/>
            </a:pPr>
            <a:endParaRPr lang="en-US" sz="1200" i="1" dirty="0"/>
          </a:p>
          <a:p>
            <a:pPr marL="0" indent="0">
              <a:buNone/>
            </a:pPr>
            <a:endParaRPr lang="en-US" sz="1200" i="1" dirty="0"/>
          </a:p>
          <a:p>
            <a:pPr marL="0" indent="0">
              <a:buNone/>
            </a:pPr>
            <a:r>
              <a:rPr lang="en-US" sz="1200" b="1" i="1" dirty="0"/>
              <a:t>Source: Climate Risks Profile of Nigeria</a:t>
            </a:r>
          </a:p>
          <a:p>
            <a:endParaRPr lang="en-US" dirty="0"/>
          </a:p>
        </p:txBody>
      </p:sp>
      <p:sp>
        <p:nvSpPr>
          <p:cNvPr id="5" name="TextBox 4">
            <a:extLst>
              <a:ext uri="{FF2B5EF4-FFF2-40B4-BE49-F238E27FC236}">
                <a16:creationId xmlns:a16="http://schemas.microsoft.com/office/drawing/2014/main" id="{91CC2C1B-DD11-E434-74EF-9738FF69D0CB}"/>
              </a:ext>
            </a:extLst>
          </p:cNvPr>
          <p:cNvSpPr txBox="1"/>
          <p:nvPr/>
        </p:nvSpPr>
        <p:spPr>
          <a:xfrm>
            <a:off x="6233533" y="454674"/>
            <a:ext cx="4981760" cy="5601533"/>
          </a:xfrm>
          <a:prstGeom prst="rect">
            <a:avLst/>
          </a:prstGeom>
          <a:solidFill>
            <a:schemeClr val="accent2">
              <a:lumMod val="20000"/>
              <a:lumOff val="80000"/>
            </a:schemeClr>
          </a:solidFill>
        </p:spPr>
        <p:txBody>
          <a:bodyPr wrap="square">
            <a:spAutoFit/>
          </a:bodyPr>
          <a:lstStyle/>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 </a:t>
            </a:r>
            <a:r>
              <a:rPr lang="en-US" sz="2200" i="1" dirty="0">
                <a:latin typeface="Times New Roman" panose="02020603050405020304" pitchFamily="18" charset="0"/>
                <a:cs typeface="Times New Roman" panose="02020603050405020304" pitchFamily="18" charset="0"/>
              </a:rPr>
              <a:t>Mean temperature rise of between 1.8 and  3.9 °C  is projected until 2080</a:t>
            </a:r>
          </a:p>
          <a:p>
            <a:r>
              <a:rPr lang="en-US" sz="2200" i="1"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sz="2200" i="1" dirty="0">
                <a:latin typeface="Times New Roman" panose="02020603050405020304" pitchFamily="18" charset="0"/>
                <a:cs typeface="Times New Roman" panose="02020603050405020304" pitchFamily="18" charset="0"/>
              </a:rPr>
              <a:t>Sea level to rise between 31 cm (RCP2.6) and 39 cm (RCP6.0) until 2080 </a:t>
            </a:r>
          </a:p>
          <a:p>
            <a:endParaRPr lang="en-US" sz="2200" i="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200" i="1" dirty="0">
                <a:latin typeface="Times New Roman" panose="02020603050405020304" pitchFamily="18" charset="0"/>
                <a:cs typeface="Times New Roman" panose="02020603050405020304" pitchFamily="18" charset="0"/>
              </a:rPr>
              <a:t>Crop yields to reduce by 30% by 2030</a:t>
            </a:r>
          </a:p>
          <a:p>
            <a:r>
              <a:rPr lang="en-US" sz="2200" i="1"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sz="2200" i="1" dirty="0">
                <a:latin typeface="Times New Roman" panose="02020603050405020304" pitchFamily="18" charset="0"/>
                <a:cs typeface="Times New Roman" panose="02020603050405020304" pitchFamily="18" charset="0"/>
              </a:rPr>
              <a:t>Water availability to decline by more than 75 % – from 3 300 m³ per capita and year in 2000 to about 800 m³ per capita in 2080 – and thus fall below the UN threshold for water scarcity.</a:t>
            </a:r>
          </a:p>
          <a:p>
            <a:pPr marL="285750" indent="-285750">
              <a:buFont typeface="Arial" panose="020B0604020202020204" pitchFamily="34" charset="0"/>
              <a:buChar char="•"/>
            </a:pPr>
            <a:endParaRPr lang="en-US" sz="1400" i="1" dirty="0"/>
          </a:p>
          <a:p>
            <a:r>
              <a:rPr lang="en-US" sz="1400" b="1" i="1" dirty="0"/>
              <a:t>Source: Climate Risks Profile of Nigeria</a:t>
            </a:r>
          </a:p>
        </p:txBody>
      </p:sp>
    </p:spTree>
    <p:extLst>
      <p:ext uri="{BB962C8B-B14F-4D97-AF65-F5344CB8AC3E}">
        <p14:creationId xmlns:p14="http://schemas.microsoft.com/office/powerpoint/2010/main" val="15592365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A1B50D-358C-EB15-ECBC-1D76191459DF}"/>
              </a:ext>
            </a:extLst>
          </p:cNvPr>
          <p:cNvSpPr>
            <a:spLocks noGrp="1"/>
          </p:cNvSpPr>
          <p:nvPr>
            <p:ph idx="1"/>
          </p:nvPr>
        </p:nvSpPr>
        <p:spPr>
          <a:xfrm>
            <a:off x="5152972" y="987004"/>
            <a:ext cx="6635294" cy="5226874"/>
          </a:xfrm>
        </p:spPr>
        <p:txBody>
          <a:bodyPr>
            <a:normAutofit fontScale="85000" lnSpcReduction="10000"/>
          </a:bodyPr>
          <a:lstStyle/>
          <a:p>
            <a:pPr marL="0" indent="0">
              <a:buNone/>
            </a:pPr>
            <a:r>
              <a:rPr lang="en-US" b="1" i="1" dirty="0"/>
              <a:t>Unfortunately, help comes from nowhere, the world is also facing food crisis</a:t>
            </a:r>
          </a:p>
          <a:p>
            <a:pPr marL="0" indent="0">
              <a:buNone/>
            </a:pPr>
            <a:endParaRPr lang="en-US" dirty="0"/>
          </a:p>
          <a:p>
            <a:r>
              <a:rPr lang="en-US" sz="2600" i="1" dirty="0"/>
              <a:t>Nearly 690 million people (8.9% of the global population) are hungry, up by nearly 60 million in five years (FAO, 2020)</a:t>
            </a:r>
          </a:p>
          <a:p>
            <a:r>
              <a:rPr lang="en-US" sz="2600" i="1" dirty="0"/>
              <a:t>The food security challenge will only become more difficult, as the world will need to produce about 70 percent more food by 2050 to feed an estimated 9 billion people.</a:t>
            </a:r>
          </a:p>
          <a:p>
            <a:r>
              <a:rPr lang="en-US" sz="2600" i="1" dirty="0"/>
              <a:t>1/3 of food produced globally is either lost or wasted (World bank, 2020)</a:t>
            </a:r>
          </a:p>
          <a:p>
            <a:r>
              <a:rPr lang="en-US" sz="2600" i="1" dirty="0"/>
              <a:t>The world is not on track to achieve Zero Hunger by 2030. If recent trends continue, the number of people affected by hunger would surpass 840 million by 2030.</a:t>
            </a:r>
          </a:p>
          <a:p>
            <a:pPr marL="0" indent="0">
              <a:buNone/>
            </a:pPr>
            <a:r>
              <a:rPr lang="en-US" sz="2600" b="1" i="1" dirty="0"/>
              <a:t>We need to fix food security issues in our continent</a:t>
            </a:r>
          </a:p>
          <a:p>
            <a:pPr marL="0" indent="0">
              <a:buNone/>
            </a:pPr>
            <a:endParaRPr lang="en-US" dirty="0"/>
          </a:p>
        </p:txBody>
      </p:sp>
      <p:pic>
        <p:nvPicPr>
          <p:cNvPr id="4" name="Picture 3">
            <a:extLst>
              <a:ext uri="{FF2B5EF4-FFF2-40B4-BE49-F238E27FC236}">
                <a16:creationId xmlns:a16="http://schemas.microsoft.com/office/drawing/2014/main" id="{14DEFF93-4AB5-FFA8-0887-524E7D818E4B}"/>
              </a:ext>
            </a:extLst>
          </p:cNvPr>
          <p:cNvPicPr>
            <a:picLocks noChangeAspect="1"/>
          </p:cNvPicPr>
          <p:nvPr/>
        </p:nvPicPr>
        <p:blipFill>
          <a:blip r:embed="rId2"/>
          <a:stretch>
            <a:fillRect/>
          </a:stretch>
        </p:blipFill>
        <p:spPr>
          <a:xfrm>
            <a:off x="870432" y="1258405"/>
            <a:ext cx="3762375" cy="3714750"/>
          </a:xfrm>
          <a:prstGeom prst="rect">
            <a:avLst/>
          </a:prstGeom>
        </p:spPr>
      </p:pic>
    </p:spTree>
    <p:extLst>
      <p:ext uri="{BB962C8B-B14F-4D97-AF65-F5344CB8AC3E}">
        <p14:creationId xmlns:p14="http://schemas.microsoft.com/office/powerpoint/2010/main" val="15570690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A2EEAC-A181-57A8-4AC1-8C313306C063}"/>
              </a:ext>
            </a:extLst>
          </p:cNvPr>
          <p:cNvSpPr>
            <a:spLocks noGrp="1"/>
          </p:cNvSpPr>
          <p:nvPr>
            <p:ph idx="1"/>
          </p:nvPr>
        </p:nvSpPr>
        <p:spPr>
          <a:xfrm>
            <a:off x="838200" y="1182153"/>
            <a:ext cx="10515600" cy="4369922"/>
          </a:xfrm>
        </p:spPr>
        <p:txBody>
          <a:bodyPr>
            <a:normAutofit/>
          </a:bodyPr>
          <a:lstStyle/>
          <a:p>
            <a:r>
              <a:rPr lang="en-GB" dirty="0"/>
              <a:t>While we examine the adverse effects of climate change on the agricultural sector, it is important to that agricultural activities also contribute to climate change</a:t>
            </a:r>
          </a:p>
          <a:p>
            <a:endParaRPr lang="en-GB" dirty="0"/>
          </a:p>
          <a:p>
            <a:r>
              <a:rPr lang="en-GB" dirty="0"/>
              <a:t>World bank (2021) stated that agriculture currently </a:t>
            </a:r>
            <a:r>
              <a:rPr lang="en-US" dirty="0"/>
              <a:t>generates 19–29% of total Greenhouse Gas (GHG) emissions)_</a:t>
            </a:r>
            <a:r>
              <a:rPr lang="en-US" sz="1400" b="1" i="1" dirty="0">
                <a:solidFill>
                  <a:srgbClr val="C00000"/>
                </a:solidFill>
              </a:rPr>
              <a:t>This will rise if no action is taken</a:t>
            </a:r>
          </a:p>
          <a:p>
            <a:endParaRPr lang="en-US" sz="1400" dirty="0"/>
          </a:p>
          <a:p>
            <a:r>
              <a:rPr lang="en-US" dirty="0"/>
              <a:t>Hence, the cogent need for a farming system that does not only emphasize increased productivity and resilience building but tackles emissions can not be over emphasized</a:t>
            </a:r>
          </a:p>
        </p:txBody>
      </p:sp>
    </p:spTree>
    <p:extLst>
      <p:ext uri="{BB962C8B-B14F-4D97-AF65-F5344CB8AC3E}">
        <p14:creationId xmlns:p14="http://schemas.microsoft.com/office/powerpoint/2010/main" val="25489821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E9431EA4-85EC-85BB-319B-7F381664ED84}"/>
              </a:ext>
            </a:extLst>
          </p:cNvPr>
          <p:cNvSpPr>
            <a:spLocks noGrp="1"/>
          </p:cNvSpPr>
          <p:nvPr>
            <p:ph idx="1"/>
          </p:nvPr>
        </p:nvSpPr>
        <p:spPr>
          <a:xfrm>
            <a:off x="434466" y="1636827"/>
            <a:ext cx="11483046" cy="4540136"/>
          </a:xfrm>
        </p:spPr>
        <p:txBody>
          <a:bodyPr>
            <a:normAutofit fontScale="92500" lnSpcReduction="20000"/>
          </a:bodyPr>
          <a:lstStyle/>
          <a:p>
            <a:r>
              <a:rPr lang="en-US" dirty="0"/>
              <a:t>Climate-smart agriculture (CSA) is an integrated approach to agriculture that addresses the interlinked challenges of food security and accelerating climate change. </a:t>
            </a:r>
          </a:p>
          <a:p>
            <a:endParaRPr lang="en-US" dirty="0"/>
          </a:p>
          <a:p>
            <a:r>
              <a:rPr lang="en-US" dirty="0"/>
              <a:t>CSA aims to simultaneously achieve three outcomes:</a:t>
            </a:r>
          </a:p>
          <a:p>
            <a:endParaRPr lang="en-US" dirty="0"/>
          </a:p>
          <a:p>
            <a:pPr marL="0" indent="0">
              <a:lnSpc>
                <a:spcPct val="110000"/>
              </a:lnSpc>
              <a:buNone/>
            </a:pPr>
            <a:r>
              <a:rPr lang="en-US" i="1" dirty="0"/>
              <a:t>- </a:t>
            </a:r>
            <a:r>
              <a:rPr lang="en-US" sz="2600" i="1" dirty="0"/>
              <a:t>Increased productivity: Produce more and better food to improve nutrition security and boost incomes</a:t>
            </a:r>
          </a:p>
          <a:p>
            <a:pPr marL="0" indent="0">
              <a:lnSpc>
                <a:spcPct val="110000"/>
              </a:lnSpc>
              <a:buNone/>
            </a:pPr>
            <a:r>
              <a:rPr lang="en-US" sz="2600" i="1" dirty="0"/>
              <a:t>- Enhanced resilience: Reduce vulnerability to extreme weather risks &amp; shocks and improve capacity to adapt and grow in the face of changing weather patterns</a:t>
            </a:r>
          </a:p>
          <a:p>
            <a:pPr marL="0" indent="0">
              <a:lnSpc>
                <a:spcPct val="110000"/>
              </a:lnSpc>
              <a:buNone/>
            </a:pPr>
            <a:r>
              <a:rPr lang="en-US" sz="2600" i="1" dirty="0"/>
              <a:t>- Reduced emissions: Pursue lower emissions for each calorie or kilo of food produced</a:t>
            </a:r>
          </a:p>
        </p:txBody>
      </p:sp>
      <p:sp>
        <p:nvSpPr>
          <p:cNvPr id="9" name="Title 1">
            <a:extLst>
              <a:ext uri="{FF2B5EF4-FFF2-40B4-BE49-F238E27FC236}">
                <a16:creationId xmlns:a16="http://schemas.microsoft.com/office/drawing/2014/main" id="{05641CDE-46AF-6002-521A-023B6F83407D}"/>
              </a:ext>
            </a:extLst>
          </p:cNvPr>
          <p:cNvSpPr txBox="1">
            <a:spLocks/>
          </p:cNvSpPr>
          <p:nvPr/>
        </p:nvSpPr>
        <p:spPr>
          <a:xfrm>
            <a:off x="319769" y="237976"/>
            <a:ext cx="11639842" cy="1027576"/>
          </a:xfrm>
          <a:prstGeom prst="rect">
            <a:avLst/>
          </a:prstGeom>
          <a:solidFill>
            <a:schemeClr val="accent2">
              <a:lumMod val="60000"/>
              <a:lumOff val="40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1" dirty="0"/>
              <a:t>Climate Smart Agriculture(CSA)</a:t>
            </a:r>
          </a:p>
        </p:txBody>
      </p:sp>
    </p:spTree>
    <p:extLst>
      <p:ext uri="{BB962C8B-B14F-4D97-AF65-F5344CB8AC3E}">
        <p14:creationId xmlns:p14="http://schemas.microsoft.com/office/powerpoint/2010/main" val="25020761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F57EDA-95B4-96C8-A90F-9A3E8A2C34BD}"/>
              </a:ext>
            </a:extLst>
          </p:cNvPr>
          <p:cNvPicPr>
            <a:picLocks noChangeAspect="1"/>
          </p:cNvPicPr>
          <p:nvPr/>
        </p:nvPicPr>
        <p:blipFill>
          <a:blip r:embed="rId2"/>
          <a:stretch>
            <a:fillRect/>
          </a:stretch>
        </p:blipFill>
        <p:spPr>
          <a:xfrm>
            <a:off x="3687911" y="70727"/>
            <a:ext cx="8451885" cy="6655299"/>
          </a:xfrm>
          <a:prstGeom prst="rect">
            <a:avLst/>
          </a:prstGeom>
        </p:spPr>
      </p:pic>
      <p:sp>
        <p:nvSpPr>
          <p:cNvPr id="5" name="TextBox 4">
            <a:extLst>
              <a:ext uri="{FF2B5EF4-FFF2-40B4-BE49-F238E27FC236}">
                <a16:creationId xmlns:a16="http://schemas.microsoft.com/office/drawing/2014/main" id="{9868516C-862D-B070-4A26-D6ECCC49BC44}"/>
              </a:ext>
            </a:extLst>
          </p:cNvPr>
          <p:cNvSpPr txBox="1"/>
          <p:nvPr/>
        </p:nvSpPr>
        <p:spPr>
          <a:xfrm flipH="1">
            <a:off x="368339" y="6387472"/>
            <a:ext cx="4900828" cy="338554"/>
          </a:xfrm>
          <a:prstGeom prst="rect">
            <a:avLst/>
          </a:prstGeom>
          <a:noFill/>
        </p:spPr>
        <p:txBody>
          <a:bodyPr wrap="square" rtlCol="0">
            <a:spAutoFit/>
          </a:bodyPr>
          <a:lstStyle/>
          <a:p>
            <a:r>
              <a:rPr lang="en-US" sz="1600" b="1" dirty="0">
                <a:solidFill>
                  <a:srgbClr val="000000"/>
                </a:solidFill>
                <a:latin typeface="Lora"/>
              </a:rPr>
              <a:t>Source: </a:t>
            </a:r>
            <a:r>
              <a:rPr lang="en-US" sz="1600" dirty="0" err="1">
                <a:solidFill>
                  <a:srgbClr val="000000"/>
                </a:solidFill>
                <a:latin typeface="Lora"/>
              </a:rPr>
              <a:t>Papuso</a:t>
            </a:r>
            <a:r>
              <a:rPr lang="en-US" sz="1600" dirty="0">
                <a:solidFill>
                  <a:srgbClr val="000000"/>
                </a:solidFill>
                <a:latin typeface="Lora"/>
              </a:rPr>
              <a:t> &amp; </a:t>
            </a:r>
            <a:r>
              <a:rPr lang="en-US" sz="1600" dirty="0" err="1">
                <a:solidFill>
                  <a:srgbClr val="000000"/>
                </a:solidFill>
                <a:latin typeface="Lora"/>
              </a:rPr>
              <a:t>Faraby</a:t>
            </a:r>
            <a:r>
              <a:rPr lang="en-US" sz="1600" dirty="0">
                <a:solidFill>
                  <a:srgbClr val="000000"/>
                </a:solidFill>
                <a:latin typeface="Lora"/>
              </a:rPr>
              <a:t>, (2013)</a:t>
            </a:r>
            <a:endParaRPr lang="en-GB" sz="1600" dirty="0"/>
          </a:p>
        </p:txBody>
      </p:sp>
    </p:spTree>
    <p:extLst>
      <p:ext uri="{BB962C8B-B14F-4D97-AF65-F5344CB8AC3E}">
        <p14:creationId xmlns:p14="http://schemas.microsoft.com/office/powerpoint/2010/main" val="26309091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 6">
            <a:extLst>
              <a:ext uri="{FF2B5EF4-FFF2-40B4-BE49-F238E27FC236}">
                <a16:creationId xmlns:a16="http://schemas.microsoft.com/office/drawing/2014/main" id="{88D9B430-A51F-E84F-C0C7-D88E3F978F07}"/>
              </a:ext>
            </a:extLst>
          </p:cNvPr>
          <p:cNvGraphicFramePr/>
          <p:nvPr>
            <p:extLst>
              <p:ext uri="{D42A27DB-BD31-4B8C-83A1-F6EECF244321}">
                <p14:modId xmlns:p14="http://schemas.microsoft.com/office/powerpoint/2010/main" val="4174483471"/>
              </p:ext>
            </p:extLst>
          </p:nvPr>
        </p:nvGraphicFramePr>
        <p:xfrm>
          <a:off x="964919" y="197025"/>
          <a:ext cx="9916945" cy="65523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5688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FEFD99-9C5F-547D-07F3-2FB1E3C1C3F5}"/>
              </a:ext>
            </a:extLst>
          </p:cNvPr>
          <p:cNvSpPr txBox="1"/>
          <p:nvPr/>
        </p:nvSpPr>
        <p:spPr>
          <a:xfrm flipH="1">
            <a:off x="525653" y="778418"/>
            <a:ext cx="11467636" cy="5421805"/>
          </a:xfrm>
          <a:prstGeom prst="rect">
            <a:avLst/>
          </a:prstGeom>
          <a:noFill/>
        </p:spPr>
        <p:txBody>
          <a:bodyPr wrap="square" rtlCol="0">
            <a:spAutoFit/>
          </a:bodyPr>
          <a:lstStyle/>
          <a:p>
            <a:pPr>
              <a:lnSpc>
                <a:spcPct val="107000"/>
              </a:lnSpc>
              <a:spcAft>
                <a:spcPts val="800"/>
              </a:spcAft>
            </a:pPr>
            <a:r>
              <a:rPr lang="en-US" sz="2800" b="1" i="1" dirty="0"/>
              <a:t>Though CSA is built on existing knowledge, technologies, and principles of sustainable agriculture, CSA is distinct in several ways:</a:t>
            </a:r>
            <a:endParaRPr lang="en-GB" sz="2800" b="1" i="1" dirty="0"/>
          </a:p>
          <a:p>
            <a:pPr>
              <a:lnSpc>
                <a:spcPct val="107000"/>
              </a:lnSpc>
              <a:spcAft>
                <a:spcPts val="800"/>
              </a:spcAft>
            </a:pPr>
            <a:endParaRPr lang="en-GB" sz="2000" dirty="0">
              <a:effectLst/>
              <a:latin typeface="+mn-lt"/>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GB" sz="2800" dirty="0">
                <a:effectLst/>
                <a:latin typeface="+mn-lt"/>
                <a:ea typeface="Calibri" panose="020F0502020204030204" pitchFamily="34" charset="0"/>
                <a:cs typeface="Times New Roman" panose="02020603050405020304" pitchFamily="18" charset="0"/>
              </a:rPr>
              <a:t>CSA explicitly focus on addressing climate change: Contrary to conventional agricultural development, CSA systematically integrates climate change into the planning and development of sustainable agricultural systems</a:t>
            </a:r>
          </a:p>
          <a:p>
            <a:pPr marL="285750" indent="-285750">
              <a:lnSpc>
                <a:spcPct val="107000"/>
              </a:lnSpc>
              <a:spcAft>
                <a:spcPts val="800"/>
              </a:spcAft>
              <a:buFont typeface="Arial" panose="020B0604020202020204" pitchFamily="34" charset="0"/>
              <a:buChar char="•"/>
            </a:pPr>
            <a:r>
              <a:rPr lang="en-GB" sz="2800" dirty="0">
                <a:effectLst/>
                <a:latin typeface="+mn-lt"/>
                <a:ea typeface="Calibri" panose="020F0502020204030204" pitchFamily="34" charset="0"/>
                <a:cs typeface="Times New Roman" panose="02020603050405020304" pitchFamily="18" charset="0"/>
              </a:rPr>
              <a:t>CSA systematically considers synergies and manages trade-offs: Ideally, CSA produces triple-win outcomes: increased productivity, enhanced resilience and reduced emissions. </a:t>
            </a:r>
          </a:p>
          <a:p>
            <a:pPr marL="285750" indent="-285750">
              <a:lnSpc>
                <a:spcPct val="107000"/>
              </a:lnSpc>
              <a:spcAft>
                <a:spcPts val="800"/>
              </a:spcAft>
              <a:buFont typeface="Arial" panose="020B0604020202020204" pitchFamily="34" charset="0"/>
              <a:buChar char="•"/>
            </a:pPr>
            <a:r>
              <a:rPr lang="en-US" sz="2800" dirty="0">
                <a:latin typeface="+mn-lt"/>
              </a:rPr>
              <a:t>It aims to capture new funding opportunities to close the deficit in investment.</a:t>
            </a:r>
            <a:endParaRPr lang="en-GB" sz="2800" dirty="0">
              <a:effectLst/>
              <a:latin typeface="+mn-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10746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C5FF65E-D9EF-21A5-9C36-DF44456B1443}"/>
              </a:ext>
            </a:extLst>
          </p:cNvPr>
          <p:cNvSpPr>
            <a:spLocks noGrp="1"/>
          </p:cNvSpPr>
          <p:nvPr>
            <p:ph idx="1"/>
          </p:nvPr>
        </p:nvSpPr>
        <p:spPr>
          <a:xfrm>
            <a:off x="515297" y="702219"/>
            <a:ext cx="11371903" cy="5474744"/>
          </a:xfrm>
        </p:spPr>
        <p:txBody>
          <a:bodyPr>
            <a:normAutofit lnSpcReduction="10000"/>
          </a:bodyPr>
          <a:lstStyle/>
          <a:p>
            <a:r>
              <a:rPr lang="en-US" dirty="0"/>
              <a:t>CSA is context and location specific</a:t>
            </a:r>
          </a:p>
          <a:p>
            <a:endParaRPr lang="en-US" dirty="0"/>
          </a:p>
          <a:p>
            <a:r>
              <a:rPr lang="en-US" dirty="0"/>
              <a:t>It has multiple entry points at different levels</a:t>
            </a:r>
          </a:p>
          <a:p>
            <a:endParaRPr lang="en-US" dirty="0"/>
          </a:p>
          <a:p>
            <a:r>
              <a:rPr lang="en-US" dirty="0">
                <a:solidFill>
                  <a:srgbClr val="C00000"/>
                </a:solidFill>
              </a:rPr>
              <a:t>It engages women and marginalised groups</a:t>
            </a:r>
          </a:p>
          <a:p>
            <a:endParaRPr lang="en-US" dirty="0"/>
          </a:p>
          <a:p>
            <a:r>
              <a:rPr lang="en-US" dirty="0"/>
              <a:t>CSA strives to involve all local, regional and national stakeholders in decision-making. </a:t>
            </a:r>
          </a:p>
          <a:p>
            <a:endParaRPr lang="en-US" dirty="0"/>
          </a:p>
          <a:p>
            <a:r>
              <a:rPr lang="en-US" dirty="0"/>
              <a:t>Finally, CSA maintains ecosystems services. CSA interventions do not contribute to their degradation rather it adopts an approach that builds upon the principles of sustainable agriculture </a:t>
            </a:r>
          </a:p>
          <a:p>
            <a:endParaRPr lang="en-US" dirty="0"/>
          </a:p>
          <a:p>
            <a:endParaRPr lang="en-GB" dirty="0"/>
          </a:p>
        </p:txBody>
      </p:sp>
    </p:spTree>
    <p:extLst>
      <p:ext uri="{BB962C8B-B14F-4D97-AF65-F5344CB8AC3E}">
        <p14:creationId xmlns:p14="http://schemas.microsoft.com/office/powerpoint/2010/main" val="11679469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520FCF9-4A51-727D-79CC-00DFE886C84E}"/>
              </a:ext>
            </a:extLst>
          </p:cNvPr>
          <p:cNvSpPr>
            <a:spLocks noGrp="1"/>
          </p:cNvSpPr>
          <p:nvPr>
            <p:ph idx="1"/>
          </p:nvPr>
        </p:nvSpPr>
        <p:spPr>
          <a:xfrm>
            <a:off x="459726" y="1512404"/>
            <a:ext cx="11361799" cy="4418565"/>
          </a:xfrm>
        </p:spPr>
        <p:txBody>
          <a:bodyPr>
            <a:normAutofit lnSpcReduction="10000"/>
          </a:bodyPr>
          <a:lstStyle/>
          <a:p>
            <a:pPr>
              <a:lnSpc>
                <a:spcPct val="100000"/>
              </a:lnSpc>
            </a:pPr>
            <a:r>
              <a:rPr lang="en-GB" dirty="0">
                <a:latin typeface="Times New Roman" panose="02020603050405020304" pitchFamily="18" charset="0"/>
                <a:cs typeface="Times New Roman" panose="02020603050405020304" pitchFamily="18" charset="0"/>
              </a:rPr>
              <a:t>Soil management _ </a:t>
            </a:r>
            <a:r>
              <a:rPr lang="en-GB" sz="1900" i="1" dirty="0">
                <a:latin typeface="Times New Roman" panose="02020603050405020304" pitchFamily="18" charset="0"/>
                <a:cs typeface="Times New Roman" panose="02020603050405020304" pitchFamily="18" charset="0"/>
              </a:rPr>
              <a:t>Minimum tillage, integrated soil fertility management, legume integration, planting cover crops, increased fallowing, increased mulching, use of organic and inorganic manure</a:t>
            </a:r>
            <a:endParaRPr lang="en-US" sz="1900" i="1" dirty="0">
              <a:latin typeface="Times New Roman" panose="02020603050405020304" pitchFamily="18" charset="0"/>
              <a:cs typeface="Times New Roman" panose="02020603050405020304" pitchFamily="18" charset="0"/>
            </a:endParaRPr>
          </a:p>
          <a:p>
            <a:pPr>
              <a:lnSpc>
                <a:spcPct val="150000"/>
              </a:lnSpc>
            </a:pPr>
            <a:r>
              <a:rPr lang="en-GB" dirty="0">
                <a:latin typeface="Times New Roman" panose="02020603050405020304" pitchFamily="18" charset="0"/>
                <a:cs typeface="Times New Roman" panose="02020603050405020304" pitchFamily="18" charset="0"/>
              </a:rPr>
              <a:t>Water management _</a:t>
            </a:r>
            <a:r>
              <a:rPr lang="en-GB" sz="2100" i="1" dirty="0">
                <a:latin typeface="Times New Roman" panose="02020603050405020304" pitchFamily="18" charset="0"/>
                <a:cs typeface="Times New Roman" panose="02020603050405020304" pitchFamily="18" charset="0"/>
              </a:rPr>
              <a:t>Traditional water conservation methods, rain water harvesting, tied ridges   </a:t>
            </a:r>
          </a:p>
          <a:p>
            <a:pPr>
              <a:lnSpc>
                <a:spcPct val="150000"/>
              </a:lnSpc>
            </a:pPr>
            <a:r>
              <a:rPr lang="en-GB" dirty="0">
                <a:latin typeface="Times New Roman" panose="02020603050405020304" pitchFamily="18" charset="0"/>
                <a:cs typeface="Times New Roman" panose="02020603050405020304" pitchFamily="18" charset="0"/>
              </a:rPr>
              <a:t>Chemical input management _</a:t>
            </a:r>
            <a:r>
              <a:rPr lang="en-GB" sz="1900" i="1" dirty="0">
                <a:latin typeface="Times New Roman" panose="02020603050405020304" pitchFamily="18" charset="0"/>
                <a:cs typeface="Times New Roman" panose="02020603050405020304" pitchFamily="18" charset="0"/>
              </a:rPr>
              <a:t>use of pesticides &amp; Herbicides</a:t>
            </a:r>
            <a:r>
              <a:rPr lang="en-GB" i="1" dirty="0">
                <a:latin typeface="Times New Roman" panose="02020603050405020304" pitchFamily="18" charset="0"/>
                <a:cs typeface="Times New Roman" panose="02020603050405020304" pitchFamily="18" charset="0"/>
              </a:rPr>
              <a:t>,  </a:t>
            </a:r>
            <a:endParaRPr lang="en-US" i="1" dirty="0">
              <a:latin typeface="Times New Roman" panose="02020603050405020304" pitchFamily="18" charset="0"/>
              <a:cs typeface="Times New Roman" panose="02020603050405020304" pitchFamily="18" charset="0"/>
            </a:endParaRPr>
          </a:p>
          <a:p>
            <a:pPr>
              <a:lnSpc>
                <a:spcPct val="100000"/>
              </a:lnSpc>
            </a:pPr>
            <a:r>
              <a:rPr lang="en-GB" dirty="0">
                <a:latin typeface="Times New Roman" panose="02020603050405020304" pitchFamily="18" charset="0"/>
                <a:cs typeface="Times New Roman" panose="02020603050405020304" pitchFamily="18" charset="0"/>
              </a:rPr>
              <a:t>Crop Management _ </a:t>
            </a:r>
            <a:r>
              <a:rPr lang="en-GB" sz="1700" i="1" dirty="0">
                <a:latin typeface="Times New Roman" panose="02020603050405020304" pitchFamily="18" charset="0"/>
                <a:cs typeface="Times New Roman" panose="02020603050405020304" pitchFamily="18" charset="0"/>
              </a:rPr>
              <a:t>I</a:t>
            </a:r>
            <a:r>
              <a:rPr lang="en-GB" sz="1900" i="1" dirty="0">
                <a:latin typeface="Times New Roman" panose="02020603050405020304" pitchFamily="18" charset="0"/>
                <a:cs typeface="Times New Roman" panose="02020603050405020304" pitchFamily="18" charset="0"/>
              </a:rPr>
              <a:t>ntercropping, pest and disease </a:t>
            </a:r>
            <a:r>
              <a:rPr lang="en-GB" sz="1900" i="1" dirty="0" err="1">
                <a:latin typeface="Times New Roman" panose="02020603050405020304" pitchFamily="18" charset="0"/>
                <a:cs typeface="Times New Roman" panose="02020603050405020304" pitchFamily="18" charset="0"/>
              </a:rPr>
              <a:t>mgt</a:t>
            </a:r>
            <a:r>
              <a:rPr lang="en-GB" sz="1900" i="1" dirty="0">
                <a:latin typeface="Times New Roman" panose="02020603050405020304" pitchFamily="18" charset="0"/>
                <a:cs typeface="Times New Roman" panose="02020603050405020304" pitchFamily="18" charset="0"/>
              </a:rPr>
              <a:t>,  use of improved varieties, crop diversification, crop rotation, cover cropping, planting shade trees, weed management, adjustment in farming calendar</a:t>
            </a:r>
            <a:endParaRPr lang="en-US" sz="1900" i="1" dirty="0">
              <a:latin typeface="Times New Roman" panose="02020603050405020304" pitchFamily="18" charset="0"/>
              <a:cs typeface="Times New Roman" panose="02020603050405020304" pitchFamily="18" charset="0"/>
            </a:endParaRPr>
          </a:p>
          <a:p>
            <a:pPr>
              <a:lnSpc>
                <a:spcPct val="150000"/>
              </a:lnSpc>
            </a:pPr>
            <a:r>
              <a:rPr lang="en-GB" dirty="0">
                <a:latin typeface="Times New Roman" panose="02020603050405020304" pitchFamily="18" charset="0"/>
                <a:cs typeface="Times New Roman" panose="02020603050405020304" pitchFamily="18" charset="0"/>
              </a:rPr>
              <a:t>Planting trees/agroforestry _ </a:t>
            </a:r>
            <a:r>
              <a:rPr lang="en-GB" sz="1600" dirty="0">
                <a:latin typeface="Times New Roman" panose="02020603050405020304" pitchFamily="18" charset="0"/>
                <a:cs typeface="Times New Roman" panose="02020603050405020304" pitchFamily="18" charset="0"/>
              </a:rPr>
              <a:t>P</a:t>
            </a:r>
            <a:r>
              <a:rPr lang="en-GB" sz="1700" i="1" dirty="0">
                <a:latin typeface="Times New Roman" panose="02020603050405020304" pitchFamily="18" charset="0"/>
                <a:cs typeface="Times New Roman" panose="02020603050405020304" pitchFamily="18" charset="0"/>
              </a:rPr>
              <a:t>lanting of shade trees and wind breaks</a:t>
            </a:r>
            <a:r>
              <a:rPr lang="en-GB" i="1" dirty="0">
                <a:latin typeface="Times New Roman" panose="02020603050405020304" pitchFamily="18" charset="0"/>
                <a:cs typeface="Times New Roman" panose="02020603050405020304" pitchFamily="18" charset="0"/>
              </a:rPr>
              <a:t>  </a:t>
            </a:r>
            <a:endParaRPr lang="en-US" i="1" dirty="0">
              <a:latin typeface="Times New Roman" panose="02020603050405020304" pitchFamily="18" charset="0"/>
              <a:cs typeface="Times New Roman" panose="02020603050405020304" pitchFamily="18" charset="0"/>
            </a:endParaRPr>
          </a:p>
        </p:txBody>
      </p:sp>
      <p:sp>
        <p:nvSpPr>
          <p:cNvPr id="5" name="Title 1">
            <a:extLst>
              <a:ext uri="{FF2B5EF4-FFF2-40B4-BE49-F238E27FC236}">
                <a16:creationId xmlns:a16="http://schemas.microsoft.com/office/drawing/2014/main" id="{CCB94EDD-146A-596D-862A-0EC493CCC4A7}"/>
              </a:ext>
            </a:extLst>
          </p:cNvPr>
          <p:cNvSpPr txBox="1">
            <a:spLocks/>
          </p:cNvSpPr>
          <p:nvPr/>
        </p:nvSpPr>
        <p:spPr>
          <a:xfrm>
            <a:off x="370288" y="197560"/>
            <a:ext cx="11639842" cy="1027576"/>
          </a:xfrm>
          <a:prstGeom prst="rect">
            <a:avLst/>
          </a:prstGeom>
          <a:solidFill>
            <a:schemeClr val="accent2">
              <a:lumMod val="60000"/>
              <a:lumOff val="40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1" dirty="0"/>
              <a:t>Climate Smart Farming practices</a:t>
            </a:r>
          </a:p>
        </p:txBody>
      </p:sp>
    </p:spTree>
    <p:extLst>
      <p:ext uri="{BB962C8B-B14F-4D97-AF65-F5344CB8AC3E}">
        <p14:creationId xmlns:p14="http://schemas.microsoft.com/office/powerpoint/2010/main" val="12848424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5DB9A-4457-C9FA-56F0-E144893DD3E2}"/>
              </a:ext>
            </a:extLst>
          </p:cNvPr>
          <p:cNvSpPr>
            <a:spLocks noGrp="1"/>
          </p:cNvSpPr>
          <p:nvPr>
            <p:ph type="title"/>
          </p:nvPr>
        </p:nvSpPr>
        <p:spPr>
          <a:xfrm>
            <a:off x="429415" y="267752"/>
            <a:ext cx="11412318" cy="1030596"/>
          </a:xfrm>
          <a:solidFill>
            <a:schemeClr val="accent2">
              <a:lumMod val="60000"/>
              <a:lumOff val="40000"/>
            </a:schemeClr>
          </a:solidFill>
        </p:spPr>
        <p:txBody>
          <a:bodyPr/>
          <a:lstStyle/>
          <a:p>
            <a:r>
              <a:rPr lang="en-GB" b="1" i="1" dirty="0"/>
              <a:t>Why gender in CSA? </a:t>
            </a:r>
          </a:p>
        </p:txBody>
      </p:sp>
      <p:sp>
        <p:nvSpPr>
          <p:cNvPr id="4" name="Content Placeholder 2">
            <a:extLst>
              <a:ext uri="{FF2B5EF4-FFF2-40B4-BE49-F238E27FC236}">
                <a16:creationId xmlns:a16="http://schemas.microsoft.com/office/drawing/2014/main" id="{2176030F-1003-B8FC-02FB-E5DEA8AE0162}"/>
              </a:ext>
            </a:extLst>
          </p:cNvPr>
          <p:cNvSpPr>
            <a:spLocks noGrp="1"/>
          </p:cNvSpPr>
          <p:nvPr>
            <p:ph idx="1"/>
          </p:nvPr>
        </p:nvSpPr>
        <p:spPr>
          <a:xfrm>
            <a:off x="192401" y="1298348"/>
            <a:ext cx="11807197" cy="4879975"/>
          </a:xfrm>
          <a:noFill/>
        </p:spPr>
        <p:txBody>
          <a:bodyPr>
            <a:normAutofit/>
          </a:bodyPr>
          <a:lstStyle/>
          <a:p>
            <a:pPr marL="0" marR="0" algn="just">
              <a:lnSpc>
                <a:spcPct val="100000"/>
              </a:lnSpc>
              <a:spcBef>
                <a:spcPts val="0"/>
              </a:spcBef>
              <a:spcAft>
                <a:spcPts val="800"/>
              </a:spcAft>
            </a:pPr>
            <a:r>
              <a:rPr lang="en-US" sz="2400" dirty="0">
                <a:latin typeface="Times New Roman" panose="02020603050405020304" pitchFamily="18" charset="0"/>
                <a:cs typeface="Times New Roman" panose="02020603050405020304" pitchFamily="18" charset="0"/>
              </a:rPr>
              <a:t>Climate change is not gender neutral, men and women are impacted differently by climate change</a:t>
            </a:r>
          </a:p>
          <a:p>
            <a:pPr marL="0" marR="0" algn="just">
              <a:lnSpc>
                <a:spcPct val="100000"/>
              </a:lnSpc>
              <a:spcBef>
                <a:spcPts val="0"/>
              </a:spcBef>
              <a:spcAft>
                <a:spcPts val="800"/>
              </a:spcAft>
            </a:pPr>
            <a:endParaRPr lang="en-US" sz="2400" dirty="0">
              <a:latin typeface="Times New Roman" panose="02020603050405020304" pitchFamily="18" charset="0"/>
              <a:cs typeface="Times New Roman" panose="02020603050405020304" pitchFamily="18" charset="0"/>
            </a:endParaRPr>
          </a:p>
          <a:p>
            <a:pPr marL="0" marR="0" algn="just">
              <a:lnSpc>
                <a:spcPct val="100000"/>
              </a:lnSpc>
              <a:spcBef>
                <a:spcPts val="0"/>
              </a:spcBef>
              <a:spcAft>
                <a:spcPts val="800"/>
              </a:spcAft>
            </a:pPr>
            <a:r>
              <a:rPr lang="en-US" sz="2400" dirty="0">
                <a:latin typeface="Times New Roman" panose="02020603050405020304" pitchFamily="18" charset="0"/>
                <a:cs typeface="Times New Roman" panose="02020603050405020304" pitchFamily="18" charset="0"/>
              </a:rPr>
              <a:t>Unfortunately, women are more exposed and vulnerable to climate change because they are often poorer, receive less education, and are not involved in political and household decision-making processes that affect their lives (UNDP, 2012).</a:t>
            </a:r>
          </a:p>
          <a:p>
            <a:pPr marL="0" marR="0" algn="just">
              <a:lnSpc>
                <a:spcPct val="100000"/>
              </a:lnSpc>
              <a:spcBef>
                <a:spcPts val="0"/>
              </a:spcBef>
              <a:spcAft>
                <a:spcPts val="800"/>
              </a:spcAft>
            </a:pPr>
            <a:endParaRPr lang="en-US" sz="2400" dirty="0">
              <a:latin typeface="Times New Roman" panose="02020603050405020304" pitchFamily="18" charset="0"/>
              <a:cs typeface="Times New Roman" panose="02020603050405020304" pitchFamily="18" charset="0"/>
            </a:endParaRPr>
          </a:p>
          <a:p>
            <a:pPr marL="0" marR="0" algn="just">
              <a:lnSpc>
                <a:spcPct val="100000"/>
              </a:lnSpc>
              <a:spcBef>
                <a:spcPts val="0"/>
              </a:spcBef>
              <a:spcAft>
                <a:spcPts val="800"/>
              </a:spcAft>
            </a:pPr>
            <a:r>
              <a:rPr lang="en-US" sz="2400" dirty="0">
                <a:latin typeface="Times New Roman" panose="02020603050405020304" pitchFamily="18" charset="0"/>
                <a:cs typeface="Times New Roman" panose="02020603050405020304" pitchFamily="18" charset="0"/>
              </a:rPr>
              <a:t>Climate change risk and vulnerability factors are heightened by the gender-differentiated needs and roles of the society</a:t>
            </a:r>
          </a:p>
          <a:p>
            <a:pPr marL="0" marR="0" algn="just">
              <a:lnSpc>
                <a:spcPct val="100000"/>
              </a:lnSpc>
              <a:spcBef>
                <a:spcPts val="0"/>
              </a:spcBef>
              <a:spcAft>
                <a:spcPts val="800"/>
              </a:spcAft>
            </a:pPr>
            <a:endParaRPr lang="en-US" sz="2400" dirty="0">
              <a:latin typeface="Times New Roman" panose="02020603050405020304" pitchFamily="18" charset="0"/>
              <a:cs typeface="Times New Roman" panose="02020603050405020304" pitchFamily="18" charset="0"/>
            </a:endParaRPr>
          </a:p>
          <a:p>
            <a:pPr marL="0" marR="0" algn="just">
              <a:lnSpc>
                <a:spcPct val="100000"/>
              </a:lnSpc>
              <a:spcBef>
                <a:spcPts val="0"/>
              </a:spcBef>
              <a:spcAft>
                <a:spcPts val="800"/>
              </a:spcAft>
            </a:pPr>
            <a:r>
              <a:rPr lang="en-US" sz="2400" dirty="0">
                <a:latin typeface="Times New Roman" panose="02020603050405020304" pitchFamily="18" charset="0"/>
                <a:cs typeface="Times New Roman" panose="02020603050405020304" pitchFamily="18" charset="0"/>
              </a:rPr>
              <a:t>80% of the people displaced by climate change are women (UNDP, 2019)</a:t>
            </a:r>
          </a:p>
          <a:p>
            <a:pPr marL="0" marR="0" algn="just">
              <a:lnSpc>
                <a:spcPct val="100000"/>
              </a:lnSpc>
              <a:spcBef>
                <a:spcPts val="0"/>
              </a:spcBef>
              <a:spcAft>
                <a:spcPts val="800"/>
              </a:spcAft>
            </a:pPr>
            <a:endParaRPr lang="en-US" sz="2400" dirty="0">
              <a:latin typeface="Times New Roman" panose="02020603050405020304" pitchFamily="18" charset="0"/>
              <a:cs typeface="Times New Roman" panose="02020603050405020304" pitchFamily="18" charset="0"/>
            </a:endParaRPr>
          </a:p>
          <a:p>
            <a:pPr marL="0" marR="0" indent="0" algn="just">
              <a:lnSpc>
                <a:spcPct val="107000"/>
              </a:lnSpc>
              <a:spcBef>
                <a:spcPts val="0"/>
              </a:spcBef>
              <a:spcAft>
                <a:spcPts val="800"/>
              </a:spcAft>
              <a:buNone/>
            </a:pPr>
            <a:endParaRPr lang="en-US" sz="2400" dirty="0"/>
          </a:p>
          <a:p>
            <a:endParaRPr lang="en-US" dirty="0"/>
          </a:p>
        </p:txBody>
      </p:sp>
    </p:spTree>
    <p:extLst>
      <p:ext uri="{BB962C8B-B14F-4D97-AF65-F5344CB8AC3E}">
        <p14:creationId xmlns:p14="http://schemas.microsoft.com/office/powerpoint/2010/main" val="16150535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67940D-10EA-E611-EE00-CC95113D0EEB}"/>
              </a:ext>
            </a:extLst>
          </p:cNvPr>
          <p:cNvSpPr>
            <a:spLocks noGrp="1"/>
          </p:cNvSpPr>
          <p:nvPr>
            <p:ph idx="1"/>
          </p:nvPr>
        </p:nvSpPr>
        <p:spPr>
          <a:xfrm>
            <a:off x="838200" y="929556"/>
            <a:ext cx="10515600" cy="5247407"/>
          </a:xfrm>
        </p:spPr>
        <p:txBody>
          <a:bodyPr/>
          <a:lstStyle/>
          <a:p>
            <a:endParaRPr lang="en-US" dirty="0"/>
          </a:p>
          <a:p>
            <a:r>
              <a:rPr lang="en-US" dirty="0"/>
              <a:t>Gender inequality and the climate crisis are two of the most urgent challenges of today (UN Women, 2022)</a:t>
            </a:r>
          </a:p>
          <a:p>
            <a:endParaRPr lang="en-US" dirty="0"/>
          </a:p>
          <a:p>
            <a:r>
              <a:rPr lang="en-US" dirty="0"/>
              <a:t>Gender-responsive means addressing the different situations, roles, needs, and interests of women, men, girls, boys, people living with special needs etc. in the design and implementation of activities, policies, and programs.</a:t>
            </a:r>
          </a:p>
          <a:p>
            <a:endParaRPr lang="en-US" dirty="0"/>
          </a:p>
          <a:p>
            <a:r>
              <a:rPr lang="en-US" dirty="0"/>
              <a:t>Activities that pay attention to specific gender needs </a:t>
            </a:r>
            <a:r>
              <a:rPr lang="en-US" i="1" dirty="0">
                <a:solidFill>
                  <a:srgbClr val="C00000"/>
                </a:solidFill>
              </a:rPr>
              <a:t>(women is of priority in this context)</a:t>
            </a:r>
          </a:p>
          <a:p>
            <a:endParaRPr lang="en-US" dirty="0"/>
          </a:p>
        </p:txBody>
      </p:sp>
    </p:spTree>
    <p:extLst>
      <p:ext uri="{BB962C8B-B14F-4D97-AF65-F5344CB8AC3E}">
        <p14:creationId xmlns:p14="http://schemas.microsoft.com/office/powerpoint/2010/main" val="19464829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E207AB9-781C-46CD-BADF-E7B29585FD11}"/>
              </a:ext>
            </a:extLst>
          </p:cNvPr>
          <p:cNvSpPr>
            <a:spLocks noGrp="1"/>
          </p:cNvSpPr>
          <p:nvPr>
            <p:ph type="title"/>
          </p:nvPr>
        </p:nvSpPr>
        <p:spPr>
          <a:xfrm>
            <a:off x="314178" y="168812"/>
            <a:ext cx="3848867" cy="1068923"/>
          </a:xfrm>
          <a:solidFill>
            <a:schemeClr val="bg2">
              <a:lumMod val="90000"/>
            </a:schemeClr>
          </a:solidFill>
        </p:spPr>
        <p:txBody>
          <a:bodyPr>
            <a:normAutofit fontScale="90000"/>
          </a:bodyPr>
          <a:lstStyle/>
          <a:p>
            <a:r>
              <a:rPr lang="en-US" sz="3600" b="1" i="1" dirty="0"/>
              <a:t>Highlights from the Agricultural sector</a:t>
            </a:r>
          </a:p>
        </p:txBody>
      </p:sp>
      <p:pic>
        <p:nvPicPr>
          <p:cNvPr id="14" name="Picture 25">
            <a:extLst>
              <a:ext uri="{FF2B5EF4-FFF2-40B4-BE49-F238E27FC236}">
                <a16:creationId xmlns:a16="http://schemas.microsoft.com/office/drawing/2014/main" id="{6D501C72-35B5-4C57-9F56-FA454C785C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665" y="1446847"/>
            <a:ext cx="3848867" cy="3204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25">
            <a:extLst>
              <a:ext uri="{FF2B5EF4-FFF2-40B4-BE49-F238E27FC236}">
                <a16:creationId xmlns:a16="http://schemas.microsoft.com/office/drawing/2014/main" id="{FC0854CA-292C-47FF-B96D-5A2E4C7DFB29}"/>
              </a:ext>
            </a:extLst>
          </p:cNvPr>
          <p:cNvSpPr>
            <a:spLocks noChangeArrowheads="1"/>
          </p:cNvSpPr>
          <p:nvPr/>
        </p:nvSpPr>
        <p:spPr bwMode="auto">
          <a:xfrm>
            <a:off x="276664" y="4664770"/>
            <a:ext cx="3878919" cy="1554163"/>
          </a:xfrm>
          <a:prstGeom prst="rect">
            <a:avLst/>
          </a:prstGeom>
          <a:solidFill>
            <a:srgbClr val="FFFFCC"/>
          </a:solidFill>
          <a:ln w="9525" algn="ctr">
            <a:solidFill>
              <a:schemeClr val="tx1"/>
            </a:solidFill>
            <a:round/>
            <a:headEnd/>
            <a:tailEnd/>
          </a:ln>
        </p:spPr>
        <p:txBody>
          <a:bodyPr/>
          <a:lstStyle>
            <a:lvl1pPr defTabSz="3497263">
              <a:defRPr sz="6400">
                <a:solidFill>
                  <a:schemeClr val="tx1"/>
                </a:solidFill>
                <a:latin typeface="Arial" panose="020B0604020202020204" pitchFamily="34" charset="0"/>
                <a:ea typeface="ＭＳ Ｐゴシック" panose="020B0600070205080204" pitchFamily="34" charset="-128"/>
              </a:defRPr>
            </a:lvl1pPr>
            <a:lvl2pPr defTabSz="3497263">
              <a:defRPr sz="6400">
                <a:solidFill>
                  <a:schemeClr val="tx1"/>
                </a:solidFill>
                <a:latin typeface="Arial" panose="020B0604020202020204" pitchFamily="34" charset="0"/>
                <a:ea typeface="ＭＳ Ｐゴシック" panose="020B0600070205080204" pitchFamily="34" charset="-128"/>
              </a:defRPr>
            </a:lvl2pPr>
            <a:lvl3pPr defTabSz="3497263">
              <a:defRPr sz="6400">
                <a:solidFill>
                  <a:schemeClr val="tx1"/>
                </a:solidFill>
                <a:latin typeface="Arial" panose="020B0604020202020204" pitchFamily="34" charset="0"/>
                <a:ea typeface="ＭＳ Ｐゴシック" panose="020B0600070205080204" pitchFamily="34" charset="-128"/>
              </a:defRPr>
            </a:lvl3pPr>
            <a:lvl4pPr defTabSz="3497263">
              <a:defRPr sz="6400">
                <a:solidFill>
                  <a:schemeClr val="tx1"/>
                </a:solidFill>
                <a:latin typeface="Arial" panose="020B0604020202020204" pitchFamily="34" charset="0"/>
                <a:ea typeface="ＭＳ Ｐゴシック" panose="020B0600070205080204" pitchFamily="34" charset="-128"/>
              </a:defRPr>
            </a:lvl4pPr>
            <a:lvl5pPr defTabSz="3497263">
              <a:defRPr sz="6400">
                <a:solidFill>
                  <a:schemeClr val="tx1"/>
                </a:solidFill>
                <a:latin typeface="Arial" panose="020B0604020202020204" pitchFamily="34" charset="0"/>
                <a:ea typeface="ＭＳ Ｐゴシック" panose="020B0600070205080204" pitchFamily="34" charset="-128"/>
              </a:defRPr>
            </a:lvl5pPr>
            <a:lvl6pPr marL="2154238" indent="-274638" defTabSz="3497263" eaLnBrk="0" fontAlgn="base" hangingPunct="0">
              <a:spcBef>
                <a:spcPct val="0"/>
              </a:spcBef>
              <a:spcAft>
                <a:spcPct val="0"/>
              </a:spcAft>
              <a:defRPr sz="6400">
                <a:solidFill>
                  <a:schemeClr val="tx1"/>
                </a:solidFill>
                <a:latin typeface="Arial" panose="020B0604020202020204" pitchFamily="34" charset="0"/>
                <a:ea typeface="ＭＳ Ｐゴシック" panose="020B0600070205080204" pitchFamily="34" charset="-128"/>
              </a:defRPr>
            </a:lvl6pPr>
            <a:lvl7pPr marL="2611438" indent="-274638" defTabSz="3497263" eaLnBrk="0" fontAlgn="base" hangingPunct="0">
              <a:spcBef>
                <a:spcPct val="0"/>
              </a:spcBef>
              <a:spcAft>
                <a:spcPct val="0"/>
              </a:spcAft>
              <a:defRPr sz="6400">
                <a:solidFill>
                  <a:schemeClr val="tx1"/>
                </a:solidFill>
                <a:latin typeface="Arial" panose="020B0604020202020204" pitchFamily="34" charset="0"/>
                <a:ea typeface="ＭＳ Ｐゴシック" panose="020B0600070205080204" pitchFamily="34" charset="-128"/>
              </a:defRPr>
            </a:lvl7pPr>
            <a:lvl8pPr marL="3068638" indent="-274638" defTabSz="3497263" eaLnBrk="0" fontAlgn="base" hangingPunct="0">
              <a:spcBef>
                <a:spcPct val="0"/>
              </a:spcBef>
              <a:spcAft>
                <a:spcPct val="0"/>
              </a:spcAft>
              <a:defRPr sz="6400">
                <a:solidFill>
                  <a:schemeClr val="tx1"/>
                </a:solidFill>
                <a:latin typeface="Arial" panose="020B0604020202020204" pitchFamily="34" charset="0"/>
                <a:ea typeface="ＭＳ Ｐゴシック" panose="020B0600070205080204" pitchFamily="34" charset="-128"/>
              </a:defRPr>
            </a:lvl8pPr>
            <a:lvl9pPr marL="3525838" indent="-274638" defTabSz="3497263" eaLnBrk="0" fontAlgn="base" hangingPunct="0">
              <a:spcBef>
                <a:spcPct val="0"/>
              </a:spcBef>
              <a:spcAft>
                <a:spcPct val="0"/>
              </a:spcAft>
              <a:defRPr sz="6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2400" i="1" dirty="0">
                <a:latin typeface="Calibri" panose="020F0502020204030204" pitchFamily="34" charset="0"/>
                <a:cs typeface="Calibri" panose="020F0502020204030204" pitchFamily="34" charset="0"/>
              </a:rPr>
              <a:t>‘6 out of 10 rural work force are women but the men are 5 times more likely to own land in Nigeria’</a:t>
            </a:r>
          </a:p>
        </p:txBody>
      </p:sp>
      <p:sp>
        <p:nvSpPr>
          <p:cNvPr id="17" name="TextBox 16">
            <a:extLst>
              <a:ext uri="{FF2B5EF4-FFF2-40B4-BE49-F238E27FC236}">
                <a16:creationId xmlns:a16="http://schemas.microsoft.com/office/drawing/2014/main" id="{E50BF268-8561-4A41-9F52-A0A9D3F272D0}"/>
              </a:ext>
            </a:extLst>
          </p:cNvPr>
          <p:cNvSpPr txBox="1"/>
          <p:nvPr/>
        </p:nvSpPr>
        <p:spPr>
          <a:xfrm>
            <a:off x="8596879" y="3457536"/>
            <a:ext cx="3306834" cy="2677656"/>
          </a:xfrm>
          <a:prstGeom prst="rect">
            <a:avLst/>
          </a:prstGeom>
          <a:solidFill>
            <a:schemeClr val="accent2">
              <a:lumMod val="20000"/>
              <a:lumOff val="80000"/>
            </a:schemeClr>
          </a:solidFill>
        </p:spPr>
        <p:txBody>
          <a:bodyPr wrap="square">
            <a:spAutoFit/>
          </a:bodyPr>
          <a:lstStyle/>
          <a:p>
            <a:r>
              <a:rPr lang="en-US" sz="2100" dirty="0">
                <a:effectLst/>
                <a:ea typeface="Calibri" panose="020F0502020204030204" pitchFamily="34" charset="0"/>
              </a:rPr>
              <a:t>Sustainable development cannot be achieved without tackling climate change and climate change cannot be tackled without tackling the root causes of poverty which is embedded in gender inequality</a:t>
            </a:r>
            <a:endParaRPr lang="en-US" sz="2100" dirty="0"/>
          </a:p>
        </p:txBody>
      </p:sp>
      <p:sp>
        <p:nvSpPr>
          <p:cNvPr id="19" name="TextBox 18">
            <a:extLst>
              <a:ext uri="{FF2B5EF4-FFF2-40B4-BE49-F238E27FC236}">
                <a16:creationId xmlns:a16="http://schemas.microsoft.com/office/drawing/2014/main" id="{6A4D55D3-BF90-456A-AA14-5CD7275DD1D5}"/>
              </a:ext>
            </a:extLst>
          </p:cNvPr>
          <p:cNvSpPr txBox="1"/>
          <p:nvPr/>
        </p:nvSpPr>
        <p:spPr>
          <a:xfrm>
            <a:off x="8596879" y="168811"/>
            <a:ext cx="3318456" cy="3231654"/>
          </a:xfrm>
          <a:prstGeom prst="rect">
            <a:avLst/>
          </a:prstGeom>
          <a:solidFill>
            <a:schemeClr val="bg1">
              <a:lumMod val="85000"/>
            </a:schemeClr>
          </a:solidFill>
        </p:spPr>
        <p:txBody>
          <a:bodyPr wrap="square">
            <a:spAutoFit/>
          </a:bodyPr>
          <a:lstStyle/>
          <a:p>
            <a:r>
              <a:rPr lang="en-US" sz="2550" dirty="0">
                <a:latin typeface="Calibri" panose="020F0502020204030204" pitchFamily="34" charset="0"/>
                <a:ea typeface="Calibri" panose="020F0502020204030204" pitchFamily="34" charset="0"/>
              </a:rPr>
              <a:t>W</a:t>
            </a:r>
            <a:r>
              <a:rPr lang="en-US" sz="2550" dirty="0">
                <a:effectLst/>
                <a:latin typeface="Calibri" panose="020F0502020204030204" pitchFamily="34" charset="0"/>
                <a:ea typeface="Calibri" panose="020F0502020204030204" pitchFamily="34" charset="0"/>
              </a:rPr>
              <a:t>omen represent between 60% and 79% of Nigeria’s rural </a:t>
            </a:r>
            <a:r>
              <a:rPr lang="en-US" sz="2550" dirty="0" err="1">
                <a:effectLst/>
                <a:latin typeface="Calibri" panose="020F0502020204030204" pitchFamily="34" charset="0"/>
                <a:ea typeface="Calibri" panose="020F0502020204030204" pitchFamily="34" charset="0"/>
              </a:rPr>
              <a:t>labour</a:t>
            </a:r>
            <a:r>
              <a:rPr lang="en-US" sz="2550" dirty="0">
                <a:effectLst/>
                <a:latin typeface="Calibri" panose="020F0502020204030204" pitchFamily="34" charset="0"/>
                <a:ea typeface="Calibri" panose="020F0502020204030204" pitchFamily="34" charset="0"/>
              </a:rPr>
              <a:t> force, yet males are five times more likely to own land than females (FMARD, 2019; GCAINA policy brief 2, 2022). </a:t>
            </a:r>
            <a:endParaRPr lang="en-US" sz="2550" dirty="0"/>
          </a:p>
        </p:txBody>
      </p:sp>
      <p:sp>
        <p:nvSpPr>
          <p:cNvPr id="21" name="TextBox 20">
            <a:extLst>
              <a:ext uri="{FF2B5EF4-FFF2-40B4-BE49-F238E27FC236}">
                <a16:creationId xmlns:a16="http://schemas.microsoft.com/office/drawing/2014/main" id="{B8B2EC1E-19D2-4DCD-A5B0-871F23B84429}"/>
              </a:ext>
            </a:extLst>
          </p:cNvPr>
          <p:cNvSpPr txBox="1"/>
          <p:nvPr/>
        </p:nvSpPr>
        <p:spPr>
          <a:xfrm>
            <a:off x="4255454" y="4626243"/>
            <a:ext cx="4223125" cy="1631216"/>
          </a:xfrm>
          <a:prstGeom prst="rect">
            <a:avLst/>
          </a:prstGeom>
          <a:solidFill>
            <a:schemeClr val="bg2">
              <a:lumMod val="90000"/>
            </a:schemeClr>
          </a:solidFill>
        </p:spPr>
        <p:txBody>
          <a:bodyPr wrap="square">
            <a:spAutoFit/>
          </a:bodyPr>
          <a:lstStyle/>
          <a:p>
            <a:r>
              <a:rPr lang="en-US" sz="2000" b="1" i="1" kern="0" dirty="0">
                <a:solidFill>
                  <a:prstClr val="black"/>
                </a:solidFill>
                <a:latin typeface="Calibri" panose="020F0502020204030204"/>
                <a:ea typeface="+mn-ea"/>
              </a:rPr>
              <a:t>It is therefore important to wear gender lens in initiating and implementing interventions in climate change issues in the agricultural sector </a:t>
            </a:r>
            <a:endParaRPr lang="en-US" sz="2000" dirty="0"/>
          </a:p>
        </p:txBody>
      </p:sp>
      <p:pic>
        <p:nvPicPr>
          <p:cNvPr id="2" name="Picture 1">
            <a:extLst>
              <a:ext uri="{FF2B5EF4-FFF2-40B4-BE49-F238E27FC236}">
                <a16:creationId xmlns:a16="http://schemas.microsoft.com/office/drawing/2014/main" id="{D97D9057-0422-5B9B-5EAB-CFED64F050C0}"/>
              </a:ext>
            </a:extLst>
          </p:cNvPr>
          <p:cNvPicPr/>
          <p:nvPr/>
        </p:nvPicPr>
        <p:blipFill>
          <a:blip r:embed="rId3"/>
          <a:stretch/>
        </p:blipFill>
        <p:spPr>
          <a:xfrm>
            <a:off x="4301554" y="153655"/>
            <a:ext cx="4223126" cy="3729920"/>
          </a:xfrm>
          <a:prstGeom prst="rect">
            <a:avLst/>
          </a:prstGeom>
          <a:ln>
            <a:noFill/>
          </a:ln>
        </p:spPr>
      </p:pic>
    </p:spTree>
    <p:extLst>
      <p:ext uri="{BB962C8B-B14F-4D97-AF65-F5344CB8AC3E}">
        <p14:creationId xmlns:p14="http://schemas.microsoft.com/office/powerpoint/2010/main" val="7183710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A5E51-8551-F08E-B405-7C3A6F65BB4C}"/>
              </a:ext>
            </a:extLst>
          </p:cNvPr>
          <p:cNvSpPr>
            <a:spLocks noGrp="1"/>
          </p:cNvSpPr>
          <p:nvPr>
            <p:ph type="title"/>
          </p:nvPr>
        </p:nvSpPr>
        <p:spPr>
          <a:xfrm>
            <a:off x="158262" y="299878"/>
            <a:ext cx="11763280" cy="793116"/>
          </a:xfrm>
          <a:solidFill>
            <a:schemeClr val="accent2">
              <a:lumMod val="20000"/>
              <a:lumOff val="80000"/>
            </a:schemeClr>
          </a:solidFill>
        </p:spPr>
        <p:txBody>
          <a:bodyPr>
            <a:normAutofit/>
          </a:bodyPr>
          <a:lstStyle/>
          <a:p>
            <a:r>
              <a:rPr lang="en-US" b="1" i="1" dirty="0"/>
              <a:t>Key findings from GCAINA project Field survey</a:t>
            </a:r>
          </a:p>
        </p:txBody>
      </p:sp>
      <p:sp>
        <p:nvSpPr>
          <p:cNvPr id="3" name="Content Placeholder 2">
            <a:extLst>
              <a:ext uri="{FF2B5EF4-FFF2-40B4-BE49-F238E27FC236}">
                <a16:creationId xmlns:a16="http://schemas.microsoft.com/office/drawing/2014/main" id="{E9385702-3D92-CF02-367A-DB772E18C7EA}"/>
              </a:ext>
            </a:extLst>
          </p:cNvPr>
          <p:cNvSpPr>
            <a:spLocks noGrp="1"/>
          </p:cNvSpPr>
          <p:nvPr>
            <p:ph idx="1"/>
          </p:nvPr>
        </p:nvSpPr>
        <p:spPr>
          <a:xfrm>
            <a:off x="190343" y="1178248"/>
            <a:ext cx="5787486" cy="5293991"/>
          </a:xfrm>
          <a:solidFill>
            <a:schemeClr val="accent6">
              <a:lumMod val="20000"/>
              <a:lumOff val="80000"/>
            </a:schemeClr>
          </a:solidFill>
        </p:spPr>
        <p:txBody>
          <a:bodyPr>
            <a:noAutofit/>
          </a:bodyPr>
          <a:lstStyle/>
          <a:p>
            <a:pPr marL="0" indent="0">
              <a:buNone/>
            </a:pPr>
            <a:r>
              <a:rPr lang="en-US" b="1" i="1" dirty="0">
                <a:latin typeface="Times New Roman" panose="02020603050405020304" pitchFamily="18" charset="0"/>
                <a:cs typeface="Times New Roman" panose="02020603050405020304" pitchFamily="18" charset="0"/>
              </a:rPr>
              <a:t>Type of SE suffered by RW </a:t>
            </a:r>
          </a:p>
          <a:p>
            <a:pPr marL="0" indent="0">
              <a:buNone/>
            </a:pPr>
            <a:endParaRPr lang="en-US" b="1" i="1" dirty="0">
              <a:latin typeface="Times New Roman" panose="02020603050405020304" pitchFamily="18" charset="0"/>
              <a:cs typeface="Times New Roman" panose="02020603050405020304" pitchFamily="18" charset="0"/>
            </a:endParaRPr>
          </a:p>
          <a:p>
            <a:pPr marL="0" indent="0">
              <a:buNone/>
            </a:pPr>
            <a:r>
              <a:rPr lang="en-US" b="1" i="1" dirty="0">
                <a:latin typeface="Times New Roman" panose="02020603050405020304" pitchFamily="18" charset="0"/>
                <a:cs typeface="Times New Roman" panose="02020603050405020304" pitchFamily="18" charset="0"/>
              </a:rPr>
              <a:t>79% agreed social exclusion of women exists</a:t>
            </a:r>
          </a:p>
          <a:p>
            <a:pPr marL="0" indent="0">
              <a:buNone/>
            </a:pPr>
            <a:endParaRPr lang="en-US" b="1" i="1"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Denial of ownership of asset like land (96%), </a:t>
            </a:r>
          </a:p>
          <a:p>
            <a:r>
              <a:rPr lang="en-US" dirty="0">
                <a:latin typeface="Times New Roman" panose="02020603050405020304" pitchFamily="18" charset="0"/>
                <a:cs typeface="Times New Roman" panose="02020603050405020304" pitchFamily="18" charset="0"/>
              </a:rPr>
              <a:t>Unequal chances of participation in decision making (79%) and </a:t>
            </a:r>
          </a:p>
          <a:p>
            <a:r>
              <a:rPr lang="en-US" dirty="0">
                <a:latin typeface="Times New Roman" panose="02020603050405020304" pitchFamily="18" charset="0"/>
                <a:cs typeface="Times New Roman" panose="02020603050405020304" pitchFamily="18" charset="0"/>
              </a:rPr>
              <a:t>unequal access to information &amp; resources (78%)</a:t>
            </a:r>
          </a:p>
          <a:p>
            <a:pPr marL="0" indent="0">
              <a:buNone/>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74D6ED62-7E87-A380-02F4-00805F5FDD2D}"/>
              </a:ext>
            </a:extLst>
          </p:cNvPr>
          <p:cNvSpPr txBox="1"/>
          <p:nvPr/>
        </p:nvSpPr>
        <p:spPr>
          <a:xfrm>
            <a:off x="6214173" y="1209260"/>
            <a:ext cx="5642773" cy="5262979"/>
          </a:xfrm>
          <a:prstGeom prst="rect">
            <a:avLst/>
          </a:prstGeom>
          <a:solidFill>
            <a:schemeClr val="tx2">
              <a:lumMod val="20000"/>
              <a:lumOff val="80000"/>
            </a:schemeClr>
          </a:solidFill>
        </p:spPr>
        <p:txBody>
          <a:bodyPr wrap="square" rtlCol="0">
            <a:spAutoFit/>
          </a:bodyPr>
          <a:lstStyle/>
          <a:p>
            <a:pPr marL="0" indent="0">
              <a:buNone/>
            </a:pPr>
            <a:r>
              <a:rPr lang="en-US" sz="2800" b="1" i="1" dirty="0">
                <a:effectLst/>
                <a:latin typeface="Times New Roman" panose="02020603050405020304" pitchFamily="18" charset="0"/>
                <a:ea typeface="Calibri" panose="020F0502020204030204" pitchFamily="34" charset="0"/>
                <a:cs typeface="Times New Roman" panose="02020603050405020304" pitchFamily="18" charset="0"/>
              </a:rPr>
              <a:t>Traditional beliefs and practices that heightens social exclusion </a:t>
            </a:r>
          </a:p>
          <a:p>
            <a:endParaRPr lang="en-US" sz="2800" b="1" i="1" dirty="0">
              <a:latin typeface="Times New Roman" panose="02020603050405020304" pitchFamily="18" charset="0"/>
              <a:cs typeface="Times New Roman" panose="02020603050405020304" pitchFamily="18" charset="0"/>
            </a:endParaRPr>
          </a:p>
          <a:p>
            <a:r>
              <a:rPr lang="en-US" sz="2800" b="1" dirty="0"/>
              <a:t>80% agreed that traditional beliefs &amp; practices heighten SEW</a:t>
            </a:r>
          </a:p>
          <a:p>
            <a:endParaRPr lang="en-US" sz="2800" dirty="0"/>
          </a:p>
          <a:p>
            <a:pPr marL="342900" indent="-342900">
              <a:buFont typeface="Arial" panose="020B0604020202020204" pitchFamily="34" charset="0"/>
              <a:buChar char="•"/>
            </a:pPr>
            <a:r>
              <a:rPr lang="en-US" sz="2800" dirty="0"/>
              <a:t>Women are seen as properties to be inherited by men (</a:t>
            </a:r>
            <a:r>
              <a:rPr lang="en-US" sz="2800" i="1" dirty="0">
                <a:effectLst/>
                <a:latin typeface="Times New Roman" panose="02020603050405020304" pitchFamily="18" charset="0"/>
                <a:ea typeface="Calibri" panose="020F0502020204030204" pitchFamily="34" charset="0"/>
                <a:cs typeface="Times New Roman" panose="02020603050405020304" pitchFamily="18" charset="0"/>
              </a:rPr>
              <a:t>X̄</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 = </a:t>
            </a:r>
            <a:r>
              <a:rPr lang="en-US" sz="2800" dirty="0"/>
              <a:t>3.64)</a:t>
            </a:r>
          </a:p>
          <a:p>
            <a:pPr marL="342900" indent="-342900">
              <a:buFont typeface="Arial" panose="020B0604020202020204" pitchFamily="34" charset="0"/>
              <a:buChar char="•"/>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Weaker sex than men in strength, knowledge and capacity (</a:t>
            </a:r>
            <a:r>
              <a:rPr lang="en-US" sz="2800" i="1" dirty="0">
                <a:effectLst/>
                <a:latin typeface="Times New Roman" panose="02020603050405020304" pitchFamily="18" charset="0"/>
                <a:ea typeface="Calibri" panose="020F0502020204030204" pitchFamily="34" charset="0"/>
                <a:cs typeface="Times New Roman" panose="02020603050405020304" pitchFamily="18" charset="0"/>
              </a:rPr>
              <a:t>X̄ </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 3.51) and </a:t>
            </a:r>
          </a:p>
          <a:p>
            <a:pPr marL="342900" indent="-342900">
              <a:buFont typeface="Arial" panose="020B0604020202020204" pitchFamily="34" charset="0"/>
              <a:buChar char="•"/>
            </a:pPr>
            <a:r>
              <a:rPr lang="en-US" sz="2800" dirty="0">
                <a:latin typeface="Times New Roman" panose="02020603050405020304" pitchFamily="18" charset="0"/>
                <a:ea typeface="Calibri" panose="020F0502020204030204" pitchFamily="34" charset="0"/>
                <a:cs typeface="Times New Roman" panose="02020603050405020304" pitchFamily="18" charset="0"/>
              </a:rPr>
              <a:t>S</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ubordinates to men (X̄= 3.46).</a:t>
            </a:r>
            <a:endParaRPr lang="en-US" sz="2800" i="1"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396641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10C274-AFF5-3C05-CB88-E763222C3F83}"/>
              </a:ext>
            </a:extLst>
          </p:cNvPr>
          <p:cNvPicPr>
            <a:picLocks noChangeAspect="1"/>
          </p:cNvPicPr>
          <p:nvPr/>
        </p:nvPicPr>
        <p:blipFill>
          <a:blip r:embed="rId2"/>
          <a:stretch>
            <a:fillRect/>
          </a:stretch>
        </p:blipFill>
        <p:spPr>
          <a:xfrm>
            <a:off x="2333993" y="1237724"/>
            <a:ext cx="7577902" cy="4617467"/>
          </a:xfrm>
          <a:prstGeom prst="rect">
            <a:avLst/>
          </a:prstGeom>
        </p:spPr>
      </p:pic>
    </p:spTree>
    <p:extLst>
      <p:ext uri="{BB962C8B-B14F-4D97-AF65-F5344CB8AC3E}">
        <p14:creationId xmlns:p14="http://schemas.microsoft.com/office/powerpoint/2010/main" val="31922571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rrow: Left 5">
            <a:extLst>
              <a:ext uri="{FF2B5EF4-FFF2-40B4-BE49-F238E27FC236}">
                <a16:creationId xmlns:a16="http://schemas.microsoft.com/office/drawing/2014/main" id="{81FE0A82-E78F-D0DE-5B8E-D00EE29A090D}"/>
              </a:ext>
            </a:extLst>
          </p:cNvPr>
          <p:cNvSpPr/>
          <p:nvPr/>
        </p:nvSpPr>
        <p:spPr>
          <a:xfrm>
            <a:off x="8341242" y="336539"/>
            <a:ext cx="3605436" cy="1075249"/>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Effective and successful adaptation to climate change</a:t>
            </a:r>
          </a:p>
        </p:txBody>
      </p:sp>
      <mc:AlternateContent xmlns:mc="http://schemas.openxmlformats.org/markup-compatibility/2006" xmlns:p14="http://schemas.microsoft.com/office/powerpoint/2010/main">
        <mc:Choice Requires="p14">
          <p:contentPart p14:bwMode="auto" r:id="rId2">
            <p14:nvContentPartPr>
              <p14:cNvPr id="9" name="Ink 8">
                <a:extLst>
                  <a:ext uri="{FF2B5EF4-FFF2-40B4-BE49-F238E27FC236}">
                    <a16:creationId xmlns:a16="http://schemas.microsoft.com/office/drawing/2014/main" id="{0C8A9491-ED84-0A62-BF7E-5099BD4F8B0C}"/>
                  </a:ext>
                </a:extLst>
              </p14:cNvPr>
              <p14:cNvContentPartPr/>
              <p14:nvPr/>
            </p14:nvContentPartPr>
            <p14:xfrm>
              <a:off x="5253770" y="1965109"/>
              <a:ext cx="360" cy="360"/>
            </p14:xfrm>
          </p:contentPart>
        </mc:Choice>
        <mc:Fallback xmlns="">
          <p:pic>
            <p:nvPicPr>
              <p:cNvPr id="9" name="Ink 8">
                <a:extLst>
                  <a:ext uri="{FF2B5EF4-FFF2-40B4-BE49-F238E27FC236}">
                    <a16:creationId xmlns:a16="http://schemas.microsoft.com/office/drawing/2014/main" id="{0C8A9491-ED84-0A62-BF7E-5099BD4F8B0C}"/>
                  </a:ext>
                </a:extLst>
              </p:cNvPr>
              <p:cNvPicPr/>
              <p:nvPr/>
            </p:nvPicPr>
            <p:blipFill>
              <a:blip r:embed="rId3"/>
              <a:stretch>
                <a:fillRect/>
              </a:stretch>
            </p:blipFill>
            <p:spPr>
              <a:xfrm>
                <a:off x="5199770" y="1857469"/>
                <a:ext cx="108000" cy="216000"/>
              </a:xfrm>
              <a:prstGeom prst="rect">
                <a:avLst/>
              </a:prstGeom>
            </p:spPr>
          </p:pic>
        </mc:Fallback>
      </mc:AlternateContent>
      <p:sp>
        <p:nvSpPr>
          <p:cNvPr id="13" name="Rectangle: Rounded Corners 12">
            <a:extLst>
              <a:ext uri="{FF2B5EF4-FFF2-40B4-BE49-F238E27FC236}">
                <a16:creationId xmlns:a16="http://schemas.microsoft.com/office/drawing/2014/main" id="{1E4096D6-1630-A229-7C14-2AB735ED02C0}"/>
              </a:ext>
            </a:extLst>
          </p:cNvPr>
          <p:cNvSpPr/>
          <p:nvPr/>
        </p:nvSpPr>
        <p:spPr>
          <a:xfrm>
            <a:off x="2064029" y="560129"/>
            <a:ext cx="6041031" cy="975659"/>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t>Gender Transformation</a:t>
            </a:r>
          </a:p>
          <a:p>
            <a:pPr algn="ctr"/>
            <a:r>
              <a:rPr lang="en-GB" i="1" dirty="0"/>
              <a:t>Addresses underlying causes. Creates equitable outcomes</a:t>
            </a:r>
          </a:p>
        </p:txBody>
      </p:sp>
      <p:sp>
        <p:nvSpPr>
          <p:cNvPr id="14" name="Rectangle: Rounded Corners 13">
            <a:extLst>
              <a:ext uri="{FF2B5EF4-FFF2-40B4-BE49-F238E27FC236}">
                <a16:creationId xmlns:a16="http://schemas.microsoft.com/office/drawing/2014/main" id="{C8B47D89-9EC8-4E17-AC37-CB5121F3ABBC}"/>
              </a:ext>
            </a:extLst>
          </p:cNvPr>
          <p:cNvSpPr/>
          <p:nvPr/>
        </p:nvSpPr>
        <p:spPr>
          <a:xfrm>
            <a:off x="2064029" y="1716818"/>
            <a:ext cx="6124793" cy="975659"/>
          </a:xfrm>
          <a:prstGeom prst="roundRect">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t>Gender Responsive </a:t>
            </a:r>
          </a:p>
          <a:p>
            <a:pPr algn="ctr"/>
            <a:r>
              <a:rPr lang="en-GB" i="1" dirty="0"/>
              <a:t>Addresses diversity needs &amp; intervention transformation</a:t>
            </a:r>
          </a:p>
        </p:txBody>
      </p:sp>
      <p:sp>
        <p:nvSpPr>
          <p:cNvPr id="15" name="Rectangle: Rounded Corners 14">
            <a:extLst>
              <a:ext uri="{FF2B5EF4-FFF2-40B4-BE49-F238E27FC236}">
                <a16:creationId xmlns:a16="http://schemas.microsoft.com/office/drawing/2014/main" id="{6A7D2972-864A-14F4-298A-2E02FEE012BB}"/>
              </a:ext>
            </a:extLst>
          </p:cNvPr>
          <p:cNvSpPr/>
          <p:nvPr/>
        </p:nvSpPr>
        <p:spPr>
          <a:xfrm>
            <a:off x="2147794" y="2839483"/>
            <a:ext cx="6041031" cy="975659"/>
          </a:xfrm>
          <a:prstGeom prst="roundRect">
            <a:avLst/>
          </a:prstGeom>
          <a:solidFill>
            <a:schemeClr val="accent4">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t>Gender Sensitive </a:t>
            </a:r>
          </a:p>
          <a:p>
            <a:pPr algn="ctr"/>
            <a:r>
              <a:rPr lang="en-GB" i="1" dirty="0"/>
              <a:t>Addresses inequalities gives equal value to gendered needs</a:t>
            </a:r>
          </a:p>
        </p:txBody>
      </p:sp>
      <p:sp>
        <p:nvSpPr>
          <p:cNvPr id="16" name="Rectangle: Rounded Corners 15">
            <a:extLst>
              <a:ext uri="{FF2B5EF4-FFF2-40B4-BE49-F238E27FC236}">
                <a16:creationId xmlns:a16="http://schemas.microsoft.com/office/drawing/2014/main" id="{A5DFBA81-31AF-9174-017D-F493DD32714E}"/>
              </a:ext>
            </a:extLst>
          </p:cNvPr>
          <p:cNvSpPr/>
          <p:nvPr/>
        </p:nvSpPr>
        <p:spPr>
          <a:xfrm>
            <a:off x="2147793" y="3884392"/>
            <a:ext cx="6041031" cy="975659"/>
          </a:xfrm>
          <a:prstGeom prst="roundRect">
            <a:avLst/>
          </a:prstGeom>
          <a:solidFill>
            <a:schemeClr val="accent5">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t>Gender Accommodating </a:t>
            </a:r>
          </a:p>
          <a:p>
            <a:pPr algn="ctr"/>
            <a:r>
              <a:rPr lang="en-GB" i="1" dirty="0"/>
              <a:t>Examines existing gender differences &amp; inequalities</a:t>
            </a:r>
          </a:p>
        </p:txBody>
      </p:sp>
      <p:sp>
        <p:nvSpPr>
          <p:cNvPr id="17" name="Rectangle: Rounded Corners 16">
            <a:extLst>
              <a:ext uri="{FF2B5EF4-FFF2-40B4-BE49-F238E27FC236}">
                <a16:creationId xmlns:a16="http://schemas.microsoft.com/office/drawing/2014/main" id="{46BA3973-37D0-CD5F-A4FB-C41085C94C1B}"/>
              </a:ext>
            </a:extLst>
          </p:cNvPr>
          <p:cNvSpPr/>
          <p:nvPr/>
        </p:nvSpPr>
        <p:spPr>
          <a:xfrm>
            <a:off x="2147792" y="4996104"/>
            <a:ext cx="6041031" cy="975659"/>
          </a:xfrm>
          <a:prstGeom prst="roundRect">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t>Gender Exploitative</a:t>
            </a:r>
          </a:p>
          <a:p>
            <a:pPr algn="ctr"/>
            <a:r>
              <a:rPr lang="en-GB" i="1" dirty="0"/>
              <a:t>Reinforces or takes advantage of gender inequitable &amp; stereotypes</a:t>
            </a:r>
          </a:p>
        </p:txBody>
      </p:sp>
      <p:sp>
        <p:nvSpPr>
          <p:cNvPr id="18" name="Arrow: Up 17">
            <a:extLst>
              <a:ext uri="{FF2B5EF4-FFF2-40B4-BE49-F238E27FC236}">
                <a16:creationId xmlns:a16="http://schemas.microsoft.com/office/drawing/2014/main" id="{1E61C3A2-7820-E32C-EC82-4D213CE24906}"/>
              </a:ext>
            </a:extLst>
          </p:cNvPr>
          <p:cNvSpPr/>
          <p:nvPr/>
        </p:nvSpPr>
        <p:spPr>
          <a:xfrm>
            <a:off x="118751" y="843037"/>
            <a:ext cx="1794980" cy="4992361"/>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Gender Aware</a:t>
            </a:r>
          </a:p>
          <a:p>
            <a:pPr algn="ctr"/>
            <a:endParaRPr lang="en-GB" dirty="0"/>
          </a:p>
          <a:p>
            <a:pPr algn="ctr"/>
            <a:endParaRPr lang="en-GB" dirty="0"/>
          </a:p>
          <a:p>
            <a:pPr algn="ctr"/>
            <a:endParaRPr lang="en-GB" dirty="0"/>
          </a:p>
          <a:p>
            <a:pPr algn="ctr"/>
            <a:r>
              <a:rPr lang="en-GB" dirty="0"/>
              <a:t>Gender Neutral </a:t>
            </a:r>
          </a:p>
          <a:p>
            <a:pPr algn="ctr"/>
            <a:endParaRPr lang="en-GB" dirty="0"/>
          </a:p>
          <a:p>
            <a:pPr algn="ctr"/>
            <a:endParaRPr lang="en-GB" dirty="0"/>
          </a:p>
          <a:p>
            <a:pPr algn="ctr"/>
            <a:endParaRPr lang="en-GB" dirty="0"/>
          </a:p>
          <a:p>
            <a:pPr algn="ctr"/>
            <a:r>
              <a:rPr lang="en-GB" dirty="0"/>
              <a:t>Gender Blind</a:t>
            </a:r>
          </a:p>
        </p:txBody>
      </p:sp>
    </p:spTree>
    <p:extLst>
      <p:ext uri="{BB962C8B-B14F-4D97-AF65-F5344CB8AC3E}">
        <p14:creationId xmlns:p14="http://schemas.microsoft.com/office/powerpoint/2010/main" val="33924552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246F85-C2B2-A5F7-3A24-21AD9C71AB84}"/>
              </a:ext>
            </a:extLst>
          </p:cNvPr>
          <p:cNvPicPr>
            <a:picLocks noChangeAspect="1"/>
          </p:cNvPicPr>
          <p:nvPr/>
        </p:nvPicPr>
        <p:blipFill>
          <a:blip r:embed="rId2"/>
          <a:stretch>
            <a:fillRect/>
          </a:stretch>
        </p:blipFill>
        <p:spPr>
          <a:xfrm>
            <a:off x="487017" y="402534"/>
            <a:ext cx="10868439" cy="5529589"/>
          </a:xfrm>
          <a:prstGeom prst="rect">
            <a:avLst/>
          </a:prstGeom>
        </p:spPr>
      </p:pic>
      <p:sp>
        <p:nvSpPr>
          <p:cNvPr id="5" name="TextBox 4">
            <a:extLst>
              <a:ext uri="{FF2B5EF4-FFF2-40B4-BE49-F238E27FC236}">
                <a16:creationId xmlns:a16="http://schemas.microsoft.com/office/drawing/2014/main" id="{BB8301EE-4169-3D6E-DA9B-D178155CB059}"/>
              </a:ext>
            </a:extLst>
          </p:cNvPr>
          <p:cNvSpPr txBox="1"/>
          <p:nvPr/>
        </p:nvSpPr>
        <p:spPr>
          <a:xfrm>
            <a:off x="607116" y="6071442"/>
            <a:ext cx="10420349" cy="461665"/>
          </a:xfrm>
          <a:prstGeom prst="rect">
            <a:avLst/>
          </a:prstGeom>
          <a:noFill/>
        </p:spPr>
        <p:txBody>
          <a:bodyPr wrap="square">
            <a:spAutoFit/>
          </a:bodyPr>
          <a:lstStyle/>
          <a:p>
            <a:r>
              <a:rPr lang="en-US" sz="1200" dirty="0"/>
              <a:t>Source:  Ifeanyi-obi, C.C., </a:t>
            </a:r>
            <a:r>
              <a:rPr lang="en-US" sz="1200" dirty="0" err="1"/>
              <a:t>Aderinoye-Abdulwahab</a:t>
            </a:r>
            <a:r>
              <a:rPr lang="en-US" sz="1200" dirty="0"/>
              <a:t>, S.A., Issa, F.O., </a:t>
            </a:r>
            <a:r>
              <a:rPr lang="en-US" sz="1200" dirty="0" err="1"/>
              <a:t>Ayinde</a:t>
            </a:r>
            <a:r>
              <a:rPr lang="en-US" sz="1200" dirty="0"/>
              <a:t>, F., </a:t>
            </a:r>
            <a:r>
              <a:rPr lang="en-US" sz="1200" dirty="0" err="1"/>
              <a:t>Umeh</a:t>
            </a:r>
            <a:r>
              <a:rPr lang="en-US" sz="1200" dirty="0"/>
              <a:t>, O., </a:t>
            </a:r>
            <a:r>
              <a:rPr lang="en-US" sz="1200" dirty="0" err="1"/>
              <a:t>Akwiwu</a:t>
            </a:r>
            <a:r>
              <a:rPr lang="en-US" sz="1200" dirty="0"/>
              <a:t>, U., </a:t>
            </a:r>
            <a:r>
              <a:rPr lang="en-US" sz="1200" dirty="0" err="1"/>
              <a:t>Adesope</a:t>
            </a:r>
            <a:r>
              <a:rPr lang="en-US" sz="1200" dirty="0"/>
              <a:t>, O.M., Obafemi, A., Adegoke, J. Oladele, I. Gender</a:t>
            </a:r>
          </a:p>
          <a:p>
            <a:r>
              <a:rPr lang="en-US" sz="1200" dirty="0"/>
              <a:t>responsive Climate Change Adaptation Initiative in Nigerian Agriculture (GCAINA) Policy Brief, No. 2. 2022</a:t>
            </a:r>
          </a:p>
        </p:txBody>
      </p:sp>
    </p:spTree>
    <p:extLst>
      <p:ext uri="{BB962C8B-B14F-4D97-AF65-F5344CB8AC3E}">
        <p14:creationId xmlns:p14="http://schemas.microsoft.com/office/powerpoint/2010/main" val="2826775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9DB5F17-BA89-E228-F3D7-D76EFC978F68}"/>
              </a:ext>
            </a:extLst>
          </p:cNvPr>
          <p:cNvSpPr>
            <a:spLocks noGrp="1"/>
          </p:cNvSpPr>
          <p:nvPr>
            <p:ph type="title"/>
          </p:nvPr>
        </p:nvSpPr>
        <p:spPr>
          <a:xfrm>
            <a:off x="186397" y="207107"/>
            <a:ext cx="11803966" cy="1016783"/>
          </a:xfrm>
          <a:solidFill>
            <a:schemeClr val="accent2">
              <a:lumMod val="60000"/>
              <a:lumOff val="40000"/>
            </a:schemeClr>
          </a:solidFill>
        </p:spPr>
        <p:txBody>
          <a:bodyPr/>
          <a:lstStyle/>
          <a:p>
            <a:r>
              <a:rPr lang="en-US" b="1" i="1" dirty="0"/>
              <a:t>Overview of climate change in Africa</a:t>
            </a:r>
          </a:p>
        </p:txBody>
      </p:sp>
      <p:sp>
        <p:nvSpPr>
          <p:cNvPr id="10" name="TextBox 9">
            <a:extLst>
              <a:ext uri="{FF2B5EF4-FFF2-40B4-BE49-F238E27FC236}">
                <a16:creationId xmlns:a16="http://schemas.microsoft.com/office/drawing/2014/main" id="{572E585D-3AA6-A21F-36E7-F5BD07B16BDD}"/>
              </a:ext>
            </a:extLst>
          </p:cNvPr>
          <p:cNvSpPr txBox="1"/>
          <p:nvPr/>
        </p:nvSpPr>
        <p:spPr>
          <a:xfrm>
            <a:off x="444571" y="1955613"/>
            <a:ext cx="11190032" cy="4524315"/>
          </a:xfrm>
          <a:prstGeom prst="rect">
            <a:avLst/>
          </a:prstGeom>
          <a:noFill/>
        </p:spPr>
        <p:txBody>
          <a:bodyPr wrap="square">
            <a:spAutoFit/>
          </a:bodyPr>
          <a:lstStyle/>
          <a:p>
            <a:pPr marL="285750" indent="-285750">
              <a:buFont typeface="Arial" panose="020B0604020202020204" pitchFamily="34" charset="0"/>
              <a:buChar char="•"/>
            </a:pPr>
            <a:r>
              <a:rPr lang="en-US" sz="3000" dirty="0">
                <a:effectLst/>
                <a:latin typeface="Times New Roman" panose="02020603050405020304" pitchFamily="18" charset="0"/>
                <a:ea typeface="Calibri" panose="020F0502020204030204" pitchFamily="34" charset="0"/>
                <a:cs typeface="Times New Roman" panose="02020603050405020304" pitchFamily="18" charset="0"/>
              </a:rPr>
              <a:t>Climate change is simply significant variations in the mean state of climate lasting for an </a:t>
            </a:r>
            <a:r>
              <a:rPr lang="en-US" sz="3000" b="1" dirty="0">
                <a:effectLst/>
                <a:latin typeface="Times New Roman" panose="02020603050405020304" pitchFamily="18" charset="0"/>
                <a:ea typeface="Calibri" panose="020F0502020204030204" pitchFamily="34" charset="0"/>
                <a:cs typeface="Times New Roman" panose="02020603050405020304" pitchFamily="18" charset="0"/>
              </a:rPr>
              <a:t>extended period of time say a decade or more</a:t>
            </a:r>
            <a:r>
              <a:rPr lang="en-US" sz="30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3000" dirty="0">
              <a:latin typeface="Times New Roman" panose="02020603050405020304" pitchFamily="18" charset="0"/>
              <a:ea typeface="Calibri" panose="020F0502020204030204" pitchFamily="34" charset="0"/>
              <a:cs typeface="Times New Roman" panose="02020603050405020304" pitchFamily="18" charset="0"/>
            </a:endParaRPr>
          </a:p>
          <a:p>
            <a:endParaRPr lang="en-US" sz="30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US" sz="3000" dirty="0">
                <a:effectLst/>
                <a:latin typeface="Times New Roman" panose="02020603050405020304" pitchFamily="18" charset="0"/>
                <a:ea typeface="Calibri" panose="020F0502020204030204" pitchFamily="34" charset="0"/>
                <a:cs typeface="Times New Roman" panose="02020603050405020304" pitchFamily="18" charset="0"/>
              </a:rPr>
              <a:t>Climate change according to Intergovernmental Panel on Climate Change (IPCC) refers to a change in the mean state of the climate variables whether due to natural variability or as a result of human activities which has persisted for an extended period, typically decade or longer. </a:t>
            </a:r>
          </a:p>
          <a:p>
            <a:pPr marL="285750" indent="-285750">
              <a:buFont typeface="Arial" panose="020B0604020202020204" pitchFamily="34" charset="0"/>
              <a:buChar char="•"/>
            </a:pPr>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155380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9B356B-1026-8996-D41D-9B45DE25C1D3}"/>
              </a:ext>
            </a:extLst>
          </p:cNvPr>
          <p:cNvSpPr txBox="1"/>
          <p:nvPr/>
        </p:nvSpPr>
        <p:spPr>
          <a:xfrm flipH="1">
            <a:off x="818413" y="2707837"/>
            <a:ext cx="2712888" cy="2062103"/>
          </a:xfrm>
          <a:prstGeom prst="rect">
            <a:avLst/>
          </a:prstGeom>
          <a:noFill/>
        </p:spPr>
        <p:txBody>
          <a:bodyPr wrap="square" rtlCol="0">
            <a:spAutoFit/>
          </a:bodyPr>
          <a:lstStyle/>
          <a:p>
            <a:r>
              <a:rPr lang="en-GB" sz="3200" b="1" dirty="0"/>
              <a:t>Challenges to uptake of CSA among women farmers</a:t>
            </a:r>
          </a:p>
        </p:txBody>
      </p:sp>
      <p:graphicFrame>
        <p:nvGraphicFramePr>
          <p:cNvPr id="3" name="Diagram 2">
            <a:extLst>
              <a:ext uri="{FF2B5EF4-FFF2-40B4-BE49-F238E27FC236}">
                <a16:creationId xmlns:a16="http://schemas.microsoft.com/office/drawing/2014/main" id="{FB74F40C-C154-3C95-579D-EB78CEF91F4C}"/>
              </a:ext>
            </a:extLst>
          </p:cNvPr>
          <p:cNvGraphicFramePr/>
          <p:nvPr>
            <p:extLst>
              <p:ext uri="{D42A27DB-BD31-4B8C-83A1-F6EECF244321}">
                <p14:modId xmlns:p14="http://schemas.microsoft.com/office/powerpoint/2010/main" val="356624076"/>
              </p:ext>
            </p:extLst>
          </p:nvPr>
        </p:nvGraphicFramePr>
        <p:xfrm>
          <a:off x="2859394" y="212181"/>
          <a:ext cx="9022754" cy="64765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89C9CFCA-C66E-EEF1-23C3-737D4AE27F5D}"/>
              </a:ext>
            </a:extLst>
          </p:cNvPr>
          <p:cNvSpPr txBox="1"/>
          <p:nvPr/>
        </p:nvSpPr>
        <p:spPr>
          <a:xfrm>
            <a:off x="606232" y="6307265"/>
            <a:ext cx="3278705" cy="338554"/>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Source: GCAINA Project Report</a:t>
            </a:r>
          </a:p>
        </p:txBody>
      </p:sp>
    </p:spTree>
    <p:extLst>
      <p:ext uri="{BB962C8B-B14F-4D97-AF65-F5344CB8AC3E}">
        <p14:creationId xmlns:p14="http://schemas.microsoft.com/office/powerpoint/2010/main" val="14514329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AA715F-1F83-902A-59C1-0FC9F1773F9F}"/>
              </a:ext>
            </a:extLst>
          </p:cNvPr>
          <p:cNvSpPr txBox="1"/>
          <p:nvPr/>
        </p:nvSpPr>
        <p:spPr>
          <a:xfrm>
            <a:off x="838622" y="580973"/>
            <a:ext cx="10346360" cy="4708981"/>
          </a:xfrm>
          <a:prstGeom prst="rect">
            <a:avLst/>
          </a:prstGeom>
          <a:noFill/>
        </p:spPr>
        <p:txBody>
          <a:bodyPr wrap="square" rtlCol="0">
            <a:spAutoFit/>
          </a:bodyPr>
          <a:lstStyle/>
          <a:p>
            <a:pPr algn="ctr"/>
            <a:r>
              <a:rPr lang="en-GB" sz="3600" b="1" dirty="0">
                <a:latin typeface="Times New Roman" panose="02020603050405020304" pitchFamily="18" charset="0"/>
                <a:cs typeface="Times New Roman" panose="02020603050405020304" pitchFamily="18" charset="0"/>
              </a:rPr>
              <a:t>Conclusion</a:t>
            </a:r>
          </a:p>
          <a:p>
            <a:pPr algn="ctr"/>
            <a:endParaRPr lang="en-GB" dirty="0"/>
          </a:p>
          <a:p>
            <a:pPr algn="ctr"/>
            <a:r>
              <a:rPr lang="en-US" sz="2800" dirty="0">
                <a:latin typeface="Times New Roman" panose="02020603050405020304" pitchFamily="18" charset="0"/>
                <a:cs typeface="Times New Roman" panose="02020603050405020304" pitchFamily="18" charset="0"/>
              </a:rPr>
              <a:t>The Food and Agriculture Organization highlighted that if women farmers had equal access to productive resources, their farm yields would increase by 20 to 30 per cent. This could provide enough food to keep 100 to 150 million people from going hungry, reducing global hunger by 12 to 17 per cent.</a:t>
            </a:r>
          </a:p>
          <a:p>
            <a:pPr algn="ctr"/>
            <a:endParaRPr lang="en-US" sz="2800" dirty="0">
              <a:latin typeface="Times New Roman" panose="02020603050405020304" pitchFamily="18" charset="0"/>
              <a:cs typeface="Times New Roman" panose="02020603050405020304" pitchFamily="18" charset="0"/>
            </a:endParaRPr>
          </a:p>
          <a:p>
            <a:pPr algn="ctr"/>
            <a:endParaRPr lang="en-US" sz="2800" dirty="0">
              <a:latin typeface="Times New Roman" panose="02020603050405020304" pitchFamily="18" charset="0"/>
              <a:cs typeface="Times New Roman" panose="02020603050405020304" pitchFamily="18" charset="0"/>
            </a:endParaRPr>
          </a:p>
          <a:p>
            <a:pPr algn="ctr"/>
            <a:r>
              <a:rPr lang="en-US" sz="2800" dirty="0">
                <a:latin typeface="Times New Roman" panose="02020603050405020304" pitchFamily="18" charset="0"/>
                <a:cs typeface="Times New Roman" panose="02020603050405020304" pitchFamily="18" charset="0"/>
              </a:rPr>
              <a:t>We must transform from being climate-sensitive to climate-responsive</a:t>
            </a:r>
          </a:p>
          <a:p>
            <a:pPr algn="ctr"/>
            <a:endParaRPr lang="en-GB" dirty="0"/>
          </a:p>
        </p:txBody>
      </p:sp>
    </p:spTree>
    <p:extLst>
      <p:ext uri="{BB962C8B-B14F-4D97-AF65-F5344CB8AC3E}">
        <p14:creationId xmlns:p14="http://schemas.microsoft.com/office/powerpoint/2010/main" val="17968634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3466E7-8B3B-38E3-A56A-843EEEF1D28D}"/>
              </a:ext>
            </a:extLst>
          </p:cNvPr>
          <p:cNvSpPr txBox="1"/>
          <p:nvPr/>
        </p:nvSpPr>
        <p:spPr>
          <a:xfrm>
            <a:off x="484986" y="191974"/>
            <a:ext cx="11397162" cy="6617196"/>
          </a:xfrm>
          <a:prstGeom prst="rect">
            <a:avLst/>
          </a:prstGeom>
          <a:noFill/>
        </p:spPr>
        <p:txBody>
          <a:bodyPr wrap="square" rtlCol="0">
            <a:spAutoFit/>
          </a:bodyPr>
          <a:lstStyle/>
          <a:p>
            <a:pPr algn="ctr"/>
            <a:r>
              <a:rPr lang="en-US" sz="3200" b="1" dirty="0"/>
              <a:t>Recommendations</a:t>
            </a:r>
            <a:endParaRPr lang="en-US" sz="2800" dirty="0"/>
          </a:p>
          <a:p>
            <a:pPr marL="285750" indent="-285750">
              <a:buFont typeface="Arial" panose="020B0604020202020204" pitchFamily="34" charset="0"/>
              <a:buChar char="•"/>
            </a:pPr>
            <a:r>
              <a:rPr lang="en-US" sz="2800" dirty="0"/>
              <a:t>Operationalize and implement existing policies. Application of existing gender commitments to climate change responses</a:t>
            </a:r>
          </a:p>
          <a:p>
            <a:pPr marL="285750" indent="-28575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Knowledge and Capacity building must be demand and need-driven and done at frequent intervals</a:t>
            </a:r>
          </a:p>
          <a:p>
            <a:endParaRPr lang="en-US" sz="2800" dirty="0"/>
          </a:p>
          <a:p>
            <a:pPr marL="285750" indent="-285750">
              <a:buFont typeface="Arial" panose="020B0604020202020204" pitchFamily="34" charset="0"/>
              <a:buChar char="•"/>
            </a:pPr>
            <a:r>
              <a:rPr lang="en-US" sz="2800" dirty="0"/>
              <a:t>Women participation in climate interventions must go beyond consultation to active involvement</a:t>
            </a:r>
          </a:p>
          <a:p>
            <a:endParaRPr lang="en-US" sz="2800" dirty="0"/>
          </a:p>
          <a:p>
            <a:pPr marL="285750" indent="-285750">
              <a:buFont typeface="Arial" panose="020B0604020202020204" pitchFamily="34" charset="0"/>
              <a:buChar char="•"/>
            </a:pPr>
            <a:r>
              <a:rPr lang="en-US" sz="2800" dirty="0"/>
              <a:t>Structured approach for sustained access to information and needed resources among women </a:t>
            </a:r>
          </a:p>
          <a:p>
            <a:endParaRPr lang="en-US" sz="2800" dirty="0"/>
          </a:p>
          <a:p>
            <a:pPr marL="285750" indent="-285750">
              <a:buFont typeface="Arial" panose="020B0604020202020204" pitchFamily="34" charset="0"/>
              <a:buChar char="•"/>
            </a:pPr>
            <a:r>
              <a:rPr lang="en-US" sz="2800" dirty="0"/>
              <a:t>Increased funding for generation of gendered-disaggregated data that recognizes different categories and levels within each gender</a:t>
            </a:r>
          </a:p>
        </p:txBody>
      </p:sp>
    </p:spTree>
    <p:extLst>
      <p:ext uri="{BB962C8B-B14F-4D97-AF65-F5344CB8AC3E}">
        <p14:creationId xmlns:p14="http://schemas.microsoft.com/office/powerpoint/2010/main" val="9020541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7F731F-72C2-B414-B271-9C1DC9FA86D7}"/>
              </a:ext>
            </a:extLst>
          </p:cNvPr>
          <p:cNvSpPr txBox="1"/>
          <p:nvPr/>
        </p:nvSpPr>
        <p:spPr>
          <a:xfrm>
            <a:off x="2798771" y="1430231"/>
            <a:ext cx="6007591" cy="584775"/>
          </a:xfrm>
          <a:prstGeom prst="rect">
            <a:avLst/>
          </a:prstGeom>
          <a:noFill/>
        </p:spPr>
        <p:txBody>
          <a:bodyPr wrap="square" rtlCol="0">
            <a:spAutoFit/>
          </a:bodyPr>
          <a:lstStyle/>
          <a:p>
            <a:pPr algn="ctr"/>
            <a:r>
              <a:rPr lang="en-GB" sz="3200" b="1" dirty="0"/>
              <a:t>Acknowledgements</a:t>
            </a:r>
          </a:p>
        </p:txBody>
      </p:sp>
      <p:sp>
        <p:nvSpPr>
          <p:cNvPr id="4" name="TextBox 3">
            <a:extLst>
              <a:ext uri="{FF2B5EF4-FFF2-40B4-BE49-F238E27FC236}">
                <a16:creationId xmlns:a16="http://schemas.microsoft.com/office/drawing/2014/main" id="{F184B999-B14C-90CE-33B6-D9781F3242A0}"/>
              </a:ext>
            </a:extLst>
          </p:cNvPr>
          <p:cNvSpPr txBox="1"/>
          <p:nvPr/>
        </p:nvSpPr>
        <p:spPr>
          <a:xfrm>
            <a:off x="552925" y="2560065"/>
            <a:ext cx="3590661" cy="923330"/>
          </a:xfrm>
          <a:prstGeom prst="rect">
            <a:avLst/>
          </a:prstGeom>
          <a:noFill/>
        </p:spPr>
        <p:txBody>
          <a:bodyPr wrap="square">
            <a:spAutoFit/>
          </a:bodyPr>
          <a:lstStyle/>
          <a:p>
            <a:pPr algn="ct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a:t>
            </a:r>
            <a:r>
              <a:rPr kumimoji="0" lang="en-US" sz="1800" b="1"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mn-cs"/>
              </a:rPr>
              <a:t>Gender-Responsive Climate Change Adaptation Initiative in Nigerian Agriculture</a:t>
            </a:r>
            <a:r>
              <a:rPr kumimoji="0" lang="en-US" sz="1800" b="0" i="0"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mn-cs"/>
              </a:rPr>
              <a:t> </a:t>
            </a:r>
          </a:p>
        </p:txBody>
      </p:sp>
      <p:sp>
        <p:nvSpPr>
          <p:cNvPr id="5" name="TextBox 4">
            <a:extLst>
              <a:ext uri="{FF2B5EF4-FFF2-40B4-BE49-F238E27FC236}">
                <a16:creationId xmlns:a16="http://schemas.microsoft.com/office/drawing/2014/main" id="{610D1246-3D45-289B-E4A8-292F6D1E2E44}"/>
              </a:ext>
            </a:extLst>
          </p:cNvPr>
          <p:cNvSpPr txBox="1"/>
          <p:nvPr/>
        </p:nvSpPr>
        <p:spPr>
          <a:xfrm>
            <a:off x="8194236" y="2525808"/>
            <a:ext cx="3046316" cy="369332"/>
          </a:xfrm>
          <a:prstGeom prst="rect">
            <a:avLst/>
          </a:prstGeom>
          <a:noFill/>
        </p:spPr>
        <p:txBody>
          <a:bodyPr wrap="square" rtlCol="0">
            <a:spAutoFit/>
          </a:bodyPr>
          <a:lstStyle/>
          <a:p>
            <a:r>
              <a:rPr lang="en-GB" dirty="0"/>
              <a:t>University of Port Harcourt</a:t>
            </a:r>
          </a:p>
        </p:txBody>
      </p:sp>
      <p:pic>
        <p:nvPicPr>
          <p:cNvPr id="7" name="Picture 6">
            <a:extLst>
              <a:ext uri="{FF2B5EF4-FFF2-40B4-BE49-F238E27FC236}">
                <a16:creationId xmlns:a16="http://schemas.microsoft.com/office/drawing/2014/main" id="{3059B0C2-B765-A69C-6F55-70E32BD1328C}"/>
              </a:ext>
            </a:extLst>
          </p:cNvPr>
          <p:cNvPicPr>
            <a:picLocks noChangeAspect="1"/>
          </p:cNvPicPr>
          <p:nvPr/>
        </p:nvPicPr>
        <p:blipFill>
          <a:blip r:embed="rId2"/>
          <a:stretch>
            <a:fillRect/>
          </a:stretch>
        </p:blipFill>
        <p:spPr>
          <a:xfrm>
            <a:off x="8744896" y="3021730"/>
            <a:ext cx="1465060" cy="1178973"/>
          </a:xfrm>
          <a:prstGeom prst="rect">
            <a:avLst/>
          </a:prstGeom>
        </p:spPr>
      </p:pic>
      <p:pic>
        <p:nvPicPr>
          <p:cNvPr id="8" name="Picture 7">
            <a:extLst>
              <a:ext uri="{FF2B5EF4-FFF2-40B4-BE49-F238E27FC236}">
                <a16:creationId xmlns:a16="http://schemas.microsoft.com/office/drawing/2014/main" id="{7BCE9774-A4CB-0781-01EF-CD2C7A20C59D}"/>
              </a:ext>
            </a:extLst>
          </p:cNvPr>
          <p:cNvPicPr>
            <a:picLocks noChangeAspect="1"/>
          </p:cNvPicPr>
          <p:nvPr/>
        </p:nvPicPr>
        <p:blipFill>
          <a:blip r:embed="rId3"/>
          <a:stretch>
            <a:fillRect/>
          </a:stretch>
        </p:blipFill>
        <p:spPr>
          <a:xfrm>
            <a:off x="5315898" y="2799056"/>
            <a:ext cx="2363779" cy="1401647"/>
          </a:xfrm>
          <a:prstGeom prst="rect">
            <a:avLst/>
          </a:prstGeom>
        </p:spPr>
      </p:pic>
      <p:pic>
        <p:nvPicPr>
          <p:cNvPr id="9" name="Picture 8">
            <a:extLst>
              <a:ext uri="{FF2B5EF4-FFF2-40B4-BE49-F238E27FC236}">
                <a16:creationId xmlns:a16="http://schemas.microsoft.com/office/drawing/2014/main" id="{ADE5B6A6-8638-E14E-7545-03D8547CA3AF}"/>
              </a:ext>
            </a:extLst>
          </p:cNvPr>
          <p:cNvPicPr>
            <a:picLocks noChangeAspect="1"/>
          </p:cNvPicPr>
          <p:nvPr/>
        </p:nvPicPr>
        <p:blipFill>
          <a:blip r:embed="rId4"/>
          <a:stretch>
            <a:fillRect/>
          </a:stretch>
        </p:blipFill>
        <p:spPr>
          <a:xfrm>
            <a:off x="829204" y="3988738"/>
            <a:ext cx="2847079" cy="658425"/>
          </a:xfrm>
          <a:prstGeom prst="rect">
            <a:avLst/>
          </a:prstGeom>
        </p:spPr>
      </p:pic>
      <p:sp>
        <p:nvSpPr>
          <p:cNvPr id="11" name="TextBox 10">
            <a:extLst>
              <a:ext uri="{FF2B5EF4-FFF2-40B4-BE49-F238E27FC236}">
                <a16:creationId xmlns:a16="http://schemas.microsoft.com/office/drawing/2014/main" id="{8C4F858A-A18A-D0D9-810D-475A23E588AB}"/>
              </a:ext>
            </a:extLst>
          </p:cNvPr>
          <p:cNvSpPr txBox="1"/>
          <p:nvPr/>
        </p:nvSpPr>
        <p:spPr>
          <a:xfrm>
            <a:off x="1020228" y="2064143"/>
            <a:ext cx="2656054" cy="646331"/>
          </a:xfrm>
          <a:prstGeom prst="rect">
            <a:avLst/>
          </a:prstGeom>
          <a:noFill/>
        </p:spPr>
        <p:txBody>
          <a:bodyPr wrap="square">
            <a:spAutoFit/>
          </a:bodyPr>
          <a:lstStyle/>
          <a:p>
            <a:pPr algn="ctr"/>
            <a:r>
              <a:rPr kumimoji="0" lang="en-US" sz="3600" b="1" i="1"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mn-cs"/>
              </a:rPr>
              <a:t>(</a:t>
            </a:r>
            <a:r>
              <a:rPr kumimoji="0" lang="en-US" sz="3600" b="1" i="1" u="none" strike="noStrike" kern="1200" cap="none" spc="0" normalizeH="0" baseline="0" noProof="0" dirty="0">
                <a:ln>
                  <a:noFill/>
                </a:ln>
                <a:solidFill>
                  <a:srgbClr val="00B050"/>
                </a:solidFill>
                <a:effectLst/>
                <a:uLnTx/>
                <a:uFillTx/>
                <a:latin typeface="Calibri" panose="020F0502020204030204"/>
                <a:ea typeface="Calibri" panose="020F0502020204030204" pitchFamily="34" charset="0"/>
                <a:cs typeface="+mn-cs"/>
              </a:rPr>
              <a:t>G</a:t>
            </a:r>
            <a:r>
              <a:rPr kumimoji="0" lang="en-US" sz="3600" b="1" i="1"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mn-cs"/>
              </a:rPr>
              <a:t>C</a:t>
            </a:r>
            <a:r>
              <a:rPr kumimoji="0" lang="en-US" sz="3600" b="1" i="1" u="none" strike="noStrike" kern="1200" cap="none" spc="0" normalizeH="0" baseline="0" noProof="0" dirty="0">
                <a:ln>
                  <a:noFill/>
                </a:ln>
                <a:solidFill>
                  <a:srgbClr val="C00000"/>
                </a:solidFill>
                <a:effectLst/>
                <a:uLnTx/>
                <a:uFillTx/>
                <a:latin typeface="Calibri" panose="020F0502020204030204"/>
                <a:ea typeface="Calibri" panose="020F0502020204030204" pitchFamily="34" charset="0"/>
                <a:cs typeface="+mn-cs"/>
              </a:rPr>
              <a:t>A</a:t>
            </a:r>
            <a:r>
              <a:rPr kumimoji="0" lang="en-US" sz="3600" b="1" i="1" u="none" strike="noStrike" kern="1200" cap="none" spc="0" normalizeH="0" baseline="0" noProof="0" dirty="0">
                <a:ln>
                  <a:noFill/>
                </a:ln>
                <a:solidFill>
                  <a:srgbClr val="000000"/>
                </a:solidFill>
                <a:effectLst/>
                <a:uLnTx/>
                <a:uFillTx/>
                <a:latin typeface="Calibri" panose="020F0502020204030204"/>
                <a:ea typeface="Calibri" panose="020F0502020204030204" pitchFamily="34" charset="0"/>
                <a:cs typeface="+mn-cs"/>
              </a:rPr>
              <a:t>INA) </a:t>
            </a:r>
            <a:endParaRPr lang="en-GB" sz="3600" i="1" dirty="0"/>
          </a:p>
        </p:txBody>
      </p:sp>
    </p:spTree>
    <p:extLst>
      <p:ext uri="{BB962C8B-B14F-4D97-AF65-F5344CB8AC3E}">
        <p14:creationId xmlns:p14="http://schemas.microsoft.com/office/powerpoint/2010/main" val="28448825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87265C8-419B-4185-9364-565B36D6CC0A}"/>
              </a:ext>
            </a:extLst>
          </p:cNvPr>
          <p:cNvPicPr>
            <a:picLocks noGrp="1" noChangeAspect="1"/>
          </p:cNvPicPr>
          <p:nvPr>
            <p:ph idx="1"/>
          </p:nvPr>
        </p:nvPicPr>
        <p:blipFill>
          <a:blip r:embed="rId2"/>
          <a:stretch>
            <a:fillRect/>
          </a:stretch>
        </p:blipFill>
        <p:spPr>
          <a:xfrm>
            <a:off x="2743200" y="942535"/>
            <a:ext cx="6597747" cy="5731486"/>
          </a:xfrm>
          <a:prstGeom prst="rect">
            <a:avLst/>
          </a:prstGeom>
        </p:spPr>
      </p:pic>
    </p:spTree>
    <p:extLst>
      <p:ext uri="{BB962C8B-B14F-4D97-AF65-F5344CB8AC3E}">
        <p14:creationId xmlns:p14="http://schemas.microsoft.com/office/powerpoint/2010/main" val="3322166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61742-508F-4EB3-9129-4D3F3A7C70AD}"/>
              </a:ext>
            </a:extLst>
          </p:cNvPr>
          <p:cNvSpPr>
            <a:spLocks noGrp="1"/>
          </p:cNvSpPr>
          <p:nvPr>
            <p:ph type="title"/>
          </p:nvPr>
        </p:nvSpPr>
        <p:spPr>
          <a:xfrm>
            <a:off x="186397" y="207107"/>
            <a:ext cx="11803966" cy="1016783"/>
          </a:xfrm>
          <a:solidFill>
            <a:schemeClr val="accent2">
              <a:lumMod val="60000"/>
              <a:lumOff val="40000"/>
            </a:schemeClr>
          </a:solidFill>
        </p:spPr>
        <p:txBody>
          <a:bodyPr/>
          <a:lstStyle/>
          <a:p>
            <a:r>
              <a:rPr lang="en-US" b="1" i="1" dirty="0"/>
              <a:t>Cont’d</a:t>
            </a:r>
          </a:p>
        </p:txBody>
      </p:sp>
      <p:sp>
        <p:nvSpPr>
          <p:cNvPr id="3" name="Content Placeholder 2">
            <a:extLst>
              <a:ext uri="{FF2B5EF4-FFF2-40B4-BE49-F238E27FC236}">
                <a16:creationId xmlns:a16="http://schemas.microsoft.com/office/drawing/2014/main" id="{3956FDD2-AA29-43F2-83D1-477EFDCED08E}"/>
              </a:ext>
            </a:extLst>
          </p:cNvPr>
          <p:cNvSpPr>
            <a:spLocks noGrp="1"/>
          </p:cNvSpPr>
          <p:nvPr>
            <p:ph idx="1"/>
          </p:nvPr>
        </p:nvSpPr>
        <p:spPr>
          <a:xfrm>
            <a:off x="281353" y="1524000"/>
            <a:ext cx="11709010" cy="5126893"/>
          </a:xfrm>
        </p:spPr>
        <p:txBody>
          <a:bodyPr>
            <a:noAutofit/>
          </a:bodyPr>
          <a:lstStyle/>
          <a:p>
            <a:pPr marL="0" indent="0">
              <a:buNone/>
            </a:pPr>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3000" dirty="0">
                <a:effectLst/>
                <a:latin typeface="Times New Roman" panose="02020603050405020304" pitchFamily="18" charset="0"/>
                <a:ea typeface="Calibri" panose="020F0502020204030204" pitchFamily="34" charset="0"/>
                <a:cs typeface="Times New Roman" panose="02020603050405020304" pitchFamily="18" charset="0"/>
              </a:rPr>
              <a:t>When the climate variables (like rainfall, atmospheric temperature, drought, solar radiation etc.) are no longer predictable, for a long period of time say ten years, we call it climate change. </a:t>
            </a:r>
          </a:p>
          <a:p>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ctr">
              <a:buNone/>
            </a:pPr>
            <a:r>
              <a:rPr lang="en-US" sz="2000" i="1" dirty="0">
                <a:effectLst/>
                <a:latin typeface="Times New Roman" panose="02020603050405020304" pitchFamily="18" charset="0"/>
                <a:ea typeface="Calibri" panose="020F0502020204030204" pitchFamily="34" charset="0"/>
                <a:cs typeface="Times New Roman" panose="02020603050405020304" pitchFamily="18" charset="0"/>
              </a:rPr>
              <a:t>Example, for over ten years, rainfall no longer starts at the usual onset of rainy season. It either starts very late or starts and ceases for a long period of time within the rainy season (long period of drought within the rainy season) or comes very late (heavy rains coming in the dry season).  </a:t>
            </a:r>
          </a:p>
        </p:txBody>
      </p:sp>
    </p:spTree>
    <p:extLst>
      <p:ext uri="{BB962C8B-B14F-4D97-AF65-F5344CB8AC3E}">
        <p14:creationId xmlns:p14="http://schemas.microsoft.com/office/powerpoint/2010/main" val="2123629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277D8-7FF1-4169-A0DD-2A4B0160814D}"/>
              </a:ext>
            </a:extLst>
          </p:cNvPr>
          <p:cNvSpPr>
            <a:spLocks noGrp="1"/>
          </p:cNvSpPr>
          <p:nvPr>
            <p:ph type="title"/>
          </p:nvPr>
        </p:nvSpPr>
        <p:spPr>
          <a:xfrm>
            <a:off x="242668" y="196314"/>
            <a:ext cx="11639842" cy="1027576"/>
          </a:xfrm>
          <a:solidFill>
            <a:schemeClr val="accent2">
              <a:lumMod val="60000"/>
              <a:lumOff val="40000"/>
            </a:schemeClr>
          </a:solidFill>
        </p:spPr>
        <p:txBody>
          <a:bodyPr/>
          <a:lstStyle/>
          <a:p>
            <a:r>
              <a:rPr lang="en-US" b="1" i="1" dirty="0"/>
              <a:t>What causes climate change?</a:t>
            </a:r>
          </a:p>
        </p:txBody>
      </p:sp>
      <p:sp>
        <p:nvSpPr>
          <p:cNvPr id="3" name="Content Placeholder 2">
            <a:extLst>
              <a:ext uri="{FF2B5EF4-FFF2-40B4-BE49-F238E27FC236}">
                <a16:creationId xmlns:a16="http://schemas.microsoft.com/office/drawing/2014/main" id="{EDD3631B-CE55-453A-9C34-43A3D0E5CD49}"/>
              </a:ext>
            </a:extLst>
          </p:cNvPr>
          <p:cNvSpPr>
            <a:spLocks noGrp="1"/>
          </p:cNvSpPr>
          <p:nvPr>
            <p:ph idx="1"/>
          </p:nvPr>
        </p:nvSpPr>
        <p:spPr>
          <a:xfrm>
            <a:off x="309489" y="1528688"/>
            <a:ext cx="11573021" cy="5176911"/>
          </a:xfrm>
        </p:spPr>
        <p:txBody>
          <a:bodyPr>
            <a:noAutofit/>
          </a:bodyPr>
          <a:lstStyle/>
          <a:p>
            <a:pPr algn="just">
              <a:lnSpc>
                <a:spcPct val="100000"/>
              </a:lnSpc>
              <a:spcBef>
                <a:spcPts val="0"/>
              </a:spcBef>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Climate change is caused by all</a:t>
            </a:r>
            <a:r>
              <a:rPr lang="en-US" dirty="0">
                <a:effectLst/>
                <a:latin typeface="Times New Roman" panose="02020603050405020304" pitchFamily="18" charset="0"/>
                <a:ea typeface="Calibri" panose="020F0502020204030204" pitchFamily="34" charset="0"/>
                <a:cs typeface="Times New Roman" panose="02020603050405020304" pitchFamily="18" charset="0"/>
              </a:rPr>
              <a:t> activities that contribute to emission of Greenhouse gases [particularly Carbon dioxide (CO</a:t>
            </a:r>
            <a:r>
              <a:rPr lang="en-US" baseline="-25000" dirty="0">
                <a:effectLst/>
                <a:latin typeface="Times New Roman" panose="02020603050405020304" pitchFamily="18" charset="0"/>
                <a:ea typeface="Calibri" panose="020F0502020204030204" pitchFamily="34" charset="0"/>
                <a:cs typeface="Times New Roman" panose="02020603050405020304" pitchFamily="18" charset="0"/>
              </a:rPr>
              <a:t>2</a:t>
            </a:r>
            <a:r>
              <a:rPr lang="en-US" dirty="0">
                <a:effectLst/>
                <a:latin typeface="Times New Roman" panose="02020603050405020304" pitchFamily="18" charset="0"/>
                <a:ea typeface="Calibri" panose="020F0502020204030204" pitchFamily="34" charset="0"/>
                <a:cs typeface="Times New Roman" panose="02020603050405020304" pitchFamily="18" charset="0"/>
              </a:rPr>
              <a:t>), Methane, nitrous oxide etc.] into the atmosphere are the </a:t>
            </a:r>
            <a:r>
              <a:rPr lang="en-US" b="1" dirty="0">
                <a:solidFill>
                  <a:srgbClr val="C00000"/>
                </a:solidFill>
                <a:effectLst/>
                <a:latin typeface="Times New Roman" panose="02020603050405020304" pitchFamily="18" charset="0"/>
                <a:ea typeface="Calibri" panose="020F0502020204030204" pitchFamily="34" charset="0"/>
                <a:cs typeface="Times New Roman" panose="02020603050405020304" pitchFamily="18" charset="0"/>
              </a:rPr>
              <a:t>drivers of climate change through global warming</a:t>
            </a:r>
            <a:r>
              <a:rPr lang="en-US" b="1"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indent="0" algn="just">
              <a:lnSpc>
                <a:spcPct val="107000"/>
              </a:lnSpc>
              <a:spcBef>
                <a:spcPts val="0"/>
              </a:spcBef>
              <a:spcAft>
                <a:spcPts val="800"/>
              </a:spcAft>
              <a:buNone/>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Two major causes of climate change are:</a:t>
            </a:r>
            <a:endParaRPr lang="en-US" sz="2400" b="1"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0"/>
              </a:spcBef>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Human activities</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(major casual factor): All activities by human beings that stimulate emissions or reduce absorption of greenhouse gases contribute to climate change. </a:t>
            </a:r>
            <a:r>
              <a:rPr lang="en-US" sz="1800" i="1" dirty="0">
                <a:effectLst/>
                <a:latin typeface="Times New Roman" panose="02020603050405020304" pitchFamily="18" charset="0"/>
                <a:ea typeface="Calibri" panose="020F0502020204030204" pitchFamily="34" charset="0"/>
                <a:cs typeface="Times New Roman" panose="02020603050405020304" pitchFamily="18" charset="0"/>
              </a:rPr>
              <a:t>Examples include: Cutting down trees (deforestation reducing carbon sink), bush burning, energy consumption, burning of fossil fuels</a:t>
            </a:r>
          </a:p>
          <a:p>
            <a:pPr marL="0" indent="0" algn="just">
              <a:lnSpc>
                <a:spcPct val="107000"/>
              </a:lnSpc>
              <a:spcBef>
                <a:spcPts val="0"/>
              </a:spcBef>
              <a:buNone/>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0"/>
              </a:spcBef>
              <a:spcAft>
                <a:spcPts val="80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Natural causes</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(minimal causal factor) induced by natural cyclic events, example forest fires, Volcanos, Savanna fires</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800"/>
              </a:spcAft>
              <a:buNone/>
            </a:pPr>
            <a:endParaRPr lang="en-US" sz="2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200" dirty="0"/>
          </a:p>
        </p:txBody>
      </p:sp>
    </p:spTree>
    <p:extLst>
      <p:ext uri="{BB962C8B-B14F-4D97-AF65-F5344CB8AC3E}">
        <p14:creationId xmlns:p14="http://schemas.microsoft.com/office/powerpoint/2010/main" val="67679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BCCE70-2303-5868-909F-E223588F7639}"/>
              </a:ext>
            </a:extLst>
          </p:cNvPr>
          <p:cNvSpPr>
            <a:spLocks noGrp="1"/>
          </p:cNvSpPr>
          <p:nvPr>
            <p:ph idx="1"/>
          </p:nvPr>
        </p:nvSpPr>
        <p:spPr>
          <a:xfrm>
            <a:off x="661383" y="704095"/>
            <a:ext cx="11028792" cy="5595665"/>
          </a:xfrm>
        </p:spPr>
        <p:txBody>
          <a:bodyPr>
            <a:normAutofit fontScale="92500" lnSpcReduction="20000"/>
          </a:bodyPr>
          <a:lstStyle/>
          <a:p>
            <a:r>
              <a:rPr lang="en-US" sz="2800" dirty="0">
                <a:latin typeface="Times New Roman" panose="02020603050405020304" pitchFamily="18" charset="0"/>
                <a:cs typeface="Times New Roman" panose="02020603050405020304" pitchFamily="18" charset="0"/>
              </a:rPr>
              <a:t>Generally, the earth is facing many extreme pressures ranging from </a:t>
            </a:r>
            <a:r>
              <a:rPr lang="en-US" sz="2800" b="0" i="0" dirty="0">
                <a:effectLst/>
                <a:latin typeface="Times New Roman" panose="02020603050405020304" pitchFamily="18" charset="0"/>
                <a:cs typeface="Times New Roman" panose="02020603050405020304" pitchFamily="18" charset="0"/>
              </a:rPr>
              <a:t>population growth pushing for increased food, deforestation and greater greenhouse gas emissions to industrial and technological growth pushing for more power consumption than ever</a:t>
            </a:r>
          </a:p>
          <a:p>
            <a:endParaRPr lang="en-US" sz="2800" b="0" i="0" dirty="0">
              <a:solidFill>
                <a:srgbClr val="676767"/>
              </a:solidFill>
              <a:effectLst/>
              <a:latin typeface="Times New Roman" panose="02020603050405020304" pitchFamily="18" charset="0"/>
              <a:cs typeface="Times New Roman" panose="02020603050405020304" pitchFamily="18" charset="0"/>
            </a:endParaRPr>
          </a:p>
          <a:p>
            <a:r>
              <a:rPr lang="en-US" sz="2800" b="0" i="0" dirty="0">
                <a:solidFill>
                  <a:srgbClr val="424243"/>
                </a:solidFill>
                <a:effectLst/>
                <a:latin typeface="Times New Roman" panose="02020603050405020304" pitchFamily="18" charset="0"/>
                <a:cs typeface="Times New Roman" panose="02020603050405020304" pitchFamily="18" charset="0"/>
              </a:rPr>
              <a:t>Carbon dioxide concentration in the atmosphere has risen from hovering around 275ppm in pre-Industrial time, to 413ppm as of early 2020</a:t>
            </a:r>
          </a:p>
          <a:p>
            <a:endParaRPr lang="en-US" sz="2800" dirty="0">
              <a:solidFill>
                <a:srgbClr val="424243"/>
              </a:solidFill>
              <a:latin typeface="Times New Roman" panose="02020603050405020304" pitchFamily="18" charset="0"/>
              <a:cs typeface="Times New Roman" panose="02020603050405020304" pitchFamily="18" charset="0"/>
            </a:endParaRPr>
          </a:p>
          <a:p>
            <a:r>
              <a:rPr lang="en-US" sz="2800" b="1" dirty="0">
                <a:solidFill>
                  <a:srgbClr val="C00000"/>
                </a:solidFill>
                <a:latin typeface="Times New Roman" panose="02020603050405020304" pitchFamily="18" charset="0"/>
                <a:cs typeface="Times New Roman" panose="02020603050405020304" pitchFamily="18" charset="0"/>
              </a:rPr>
              <a:t>There is urgent need to </a:t>
            </a:r>
            <a:r>
              <a:rPr lang="en-US" sz="2800" b="1" i="0" dirty="0">
                <a:solidFill>
                  <a:srgbClr val="C00000"/>
                </a:solidFill>
                <a:effectLst/>
                <a:latin typeface="Times New Roman" panose="02020603050405020304" pitchFamily="18" charset="0"/>
                <a:cs typeface="Times New Roman" panose="02020603050405020304" pitchFamily="18" charset="0"/>
              </a:rPr>
              <a:t>return to a ‘safe’ concentration of 350 ppm by 2100 </a:t>
            </a:r>
            <a:r>
              <a:rPr lang="en-US" sz="2800" b="0" i="0" dirty="0">
                <a:solidFill>
                  <a:srgbClr val="424243"/>
                </a:solidFill>
                <a:effectLst/>
                <a:latin typeface="Times New Roman" panose="02020603050405020304" pitchFamily="18" charset="0"/>
                <a:cs typeface="Times New Roman" panose="02020603050405020304" pitchFamily="18" charset="0"/>
              </a:rPr>
              <a:t>in order to stabilize global warming</a:t>
            </a:r>
          </a:p>
          <a:p>
            <a:endParaRPr lang="en-US" sz="2800" b="0" i="0" dirty="0">
              <a:solidFill>
                <a:srgbClr val="424243"/>
              </a:solidFill>
              <a:effectLst/>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The earth is already about 1.1°C warmer than it was in the late 1800s, and emissions continue to rise. To keep global warming to no more than 1.5°C  – as called for in the Paris Agreement – emissions need to be reduced by 45% by 2030 and reach net zero by 2050.   </a:t>
            </a:r>
          </a:p>
          <a:p>
            <a:endParaRPr lang="en-GB" dirty="0"/>
          </a:p>
        </p:txBody>
      </p:sp>
    </p:spTree>
    <p:extLst>
      <p:ext uri="{BB962C8B-B14F-4D97-AF65-F5344CB8AC3E}">
        <p14:creationId xmlns:p14="http://schemas.microsoft.com/office/powerpoint/2010/main" val="3251952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89B9E090-66FB-2258-F05C-18684454E633}"/>
              </a:ext>
            </a:extLst>
          </p:cNvPr>
          <p:cNvSpPr txBox="1">
            <a:spLocks/>
          </p:cNvSpPr>
          <p:nvPr/>
        </p:nvSpPr>
        <p:spPr>
          <a:xfrm>
            <a:off x="242668" y="196314"/>
            <a:ext cx="11639842" cy="1027576"/>
          </a:xfrm>
          <a:prstGeom prst="rect">
            <a:avLst/>
          </a:prstGeom>
          <a:solidFill>
            <a:schemeClr val="accent2">
              <a:lumMod val="60000"/>
              <a:lumOff val="40000"/>
            </a:schemeClr>
          </a:solidFill>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1" dirty="0"/>
              <a:t>What does climate change hold for African Agriculture?</a:t>
            </a:r>
          </a:p>
        </p:txBody>
      </p:sp>
      <p:sp>
        <p:nvSpPr>
          <p:cNvPr id="6" name="TextBox 5">
            <a:extLst>
              <a:ext uri="{FF2B5EF4-FFF2-40B4-BE49-F238E27FC236}">
                <a16:creationId xmlns:a16="http://schemas.microsoft.com/office/drawing/2014/main" id="{DA33BECE-975E-6F64-1099-E048F72ABF70}"/>
              </a:ext>
            </a:extLst>
          </p:cNvPr>
          <p:cNvSpPr txBox="1"/>
          <p:nvPr/>
        </p:nvSpPr>
        <p:spPr>
          <a:xfrm>
            <a:off x="1020490" y="2409771"/>
            <a:ext cx="10316049" cy="2246769"/>
          </a:xfrm>
          <a:prstGeom prst="rect">
            <a:avLst/>
          </a:prstGeom>
          <a:noFill/>
        </p:spPr>
        <p:txBody>
          <a:bodyPr wrap="square" rtlCol="0">
            <a:spAutoFit/>
          </a:bodyPr>
          <a:lstStyle/>
          <a:p>
            <a:pPr algn="ctr"/>
            <a:r>
              <a:rPr lang="en-US" sz="2800" dirty="0">
                <a:latin typeface="Times New Roman" panose="02020603050405020304" pitchFamily="18" charset="0"/>
                <a:cs typeface="Times New Roman" panose="02020603050405020304" pitchFamily="18" charset="0"/>
              </a:rPr>
              <a:t>It is important to note that Agriculture is by far the single most important economic activity in Africa. It provides employment for about two-thirds of the continent’s working population and for some countries in African, contributes an average of 30 to 60 percent of gross domestic product and about 30 percent of the value of exports.</a:t>
            </a:r>
            <a:endParaRPr lang="en-GB"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0426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31BE4-C448-7A85-9713-0B2E8C7BB7D9}"/>
              </a:ext>
            </a:extLst>
          </p:cNvPr>
          <p:cNvSpPr>
            <a:spLocks noGrp="1"/>
          </p:cNvSpPr>
          <p:nvPr>
            <p:ph type="title"/>
          </p:nvPr>
        </p:nvSpPr>
        <p:spPr>
          <a:xfrm>
            <a:off x="216812" y="137789"/>
            <a:ext cx="11806790" cy="983740"/>
          </a:xfrm>
        </p:spPr>
        <p:txBody>
          <a:bodyPr>
            <a:noAutofit/>
          </a:bodyPr>
          <a:lstStyle/>
          <a:p>
            <a:r>
              <a:rPr lang="en-US" sz="2000" b="1" dirty="0">
                <a:latin typeface="Arial" panose="020B0604020202020204" pitchFamily="34" charset="0"/>
                <a:cs typeface="Arial" panose="020B0604020202020204" pitchFamily="34" charset="0"/>
              </a:rPr>
              <a:t>Contribution of agriculture, forestry, and fishing sector to the Gross Domestic Product (GDP) in Africa as of 2021, by country</a:t>
            </a:r>
            <a:endParaRPr lang="en-GB" sz="2000" b="1"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A85AC175-B62D-0749-7ABE-F1CF4F415DC3}"/>
              </a:ext>
            </a:extLst>
          </p:cNvPr>
          <p:cNvPicPr>
            <a:picLocks noChangeAspect="1"/>
          </p:cNvPicPr>
          <p:nvPr/>
        </p:nvPicPr>
        <p:blipFill>
          <a:blip r:embed="rId2"/>
          <a:stretch>
            <a:fillRect/>
          </a:stretch>
        </p:blipFill>
        <p:spPr>
          <a:xfrm>
            <a:off x="393558" y="1071010"/>
            <a:ext cx="7320744" cy="5208543"/>
          </a:xfrm>
          <a:prstGeom prst="rect">
            <a:avLst/>
          </a:prstGeom>
        </p:spPr>
      </p:pic>
      <p:sp>
        <p:nvSpPr>
          <p:cNvPr id="7" name="TextBox 6">
            <a:extLst>
              <a:ext uri="{FF2B5EF4-FFF2-40B4-BE49-F238E27FC236}">
                <a16:creationId xmlns:a16="http://schemas.microsoft.com/office/drawing/2014/main" id="{8D8E43E1-D44B-30D2-0FDD-625BECDAE444}"/>
              </a:ext>
            </a:extLst>
          </p:cNvPr>
          <p:cNvSpPr txBox="1"/>
          <p:nvPr/>
        </p:nvSpPr>
        <p:spPr>
          <a:xfrm>
            <a:off x="8083093" y="6350879"/>
            <a:ext cx="3353221" cy="369332"/>
          </a:xfrm>
          <a:prstGeom prst="rect">
            <a:avLst/>
          </a:prstGeom>
          <a:noFill/>
        </p:spPr>
        <p:txBody>
          <a:bodyPr wrap="square">
            <a:spAutoFit/>
          </a:bodyPr>
          <a:lstStyle/>
          <a:p>
            <a:r>
              <a:rPr lang="en-GB" dirty="0"/>
              <a:t>Source: Statista, 2023</a:t>
            </a:r>
          </a:p>
        </p:txBody>
      </p:sp>
    </p:spTree>
    <p:extLst>
      <p:ext uri="{BB962C8B-B14F-4D97-AF65-F5344CB8AC3E}">
        <p14:creationId xmlns:p14="http://schemas.microsoft.com/office/powerpoint/2010/main" val="25522983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5313D4-51EF-B4FA-2B3D-0B0E49A302E5}"/>
              </a:ext>
            </a:extLst>
          </p:cNvPr>
          <p:cNvPicPr>
            <a:picLocks noChangeAspect="1"/>
          </p:cNvPicPr>
          <p:nvPr/>
        </p:nvPicPr>
        <p:blipFill>
          <a:blip r:embed="rId2"/>
          <a:stretch>
            <a:fillRect/>
          </a:stretch>
        </p:blipFill>
        <p:spPr>
          <a:xfrm>
            <a:off x="419311" y="490037"/>
            <a:ext cx="5927335" cy="5718789"/>
          </a:xfrm>
          <a:prstGeom prst="rect">
            <a:avLst/>
          </a:prstGeom>
        </p:spPr>
      </p:pic>
      <p:pic>
        <p:nvPicPr>
          <p:cNvPr id="7" name="Picture 6">
            <a:extLst>
              <a:ext uri="{FF2B5EF4-FFF2-40B4-BE49-F238E27FC236}">
                <a16:creationId xmlns:a16="http://schemas.microsoft.com/office/drawing/2014/main" id="{4088FC7C-B927-BA74-0027-B253AAD2D74D}"/>
              </a:ext>
            </a:extLst>
          </p:cNvPr>
          <p:cNvPicPr>
            <a:picLocks noChangeAspect="1"/>
          </p:cNvPicPr>
          <p:nvPr/>
        </p:nvPicPr>
        <p:blipFill>
          <a:blip r:embed="rId3"/>
          <a:stretch>
            <a:fillRect/>
          </a:stretch>
        </p:blipFill>
        <p:spPr>
          <a:xfrm>
            <a:off x="6776310" y="599917"/>
            <a:ext cx="4827982" cy="5658166"/>
          </a:xfrm>
          <a:prstGeom prst="rect">
            <a:avLst/>
          </a:prstGeom>
        </p:spPr>
      </p:pic>
      <p:sp>
        <p:nvSpPr>
          <p:cNvPr id="9" name="Arrow: Right 8">
            <a:extLst>
              <a:ext uri="{FF2B5EF4-FFF2-40B4-BE49-F238E27FC236}">
                <a16:creationId xmlns:a16="http://schemas.microsoft.com/office/drawing/2014/main" id="{59C8887E-8F71-9E61-CBB2-C948173015CE}"/>
              </a:ext>
            </a:extLst>
          </p:cNvPr>
          <p:cNvSpPr/>
          <p:nvPr/>
        </p:nvSpPr>
        <p:spPr>
          <a:xfrm>
            <a:off x="479934" y="2399417"/>
            <a:ext cx="742634" cy="136654"/>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1117001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3594</TotalTime>
  <Words>2640</Words>
  <Application>Microsoft Office PowerPoint</Application>
  <PresentationFormat>Widescreen</PresentationFormat>
  <Paragraphs>226</Paragraphs>
  <Slides>34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Calibri Light</vt:lpstr>
      <vt:lpstr>Lora</vt:lpstr>
      <vt:lpstr>Times New Roman</vt:lpstr>
      <vt:lpstr>Office Theme</vt:lpstr>
      <vt:lpstr>  Climate Smart Farming and Resilience Building for African Women Farmers </vt:lpstr>
      <vt:lpstr>PowerPoint Presentation</vt:lpstr>
      <vt:lpstr>Overview of climate change in Africa</vt:lpstr>
      <vt:lpstr>Cont’d</vt:lpstr>
      <vt:lpstr>What causes climate change?</vt:lpstr>
      <vt:lpstr>PowerPoint Presentation</vt:lpstr>
      <vt:lpstr>PowerPoint Presentation</vt:lpstr>
      <vt:lpstr>Contribution of agriculture, forestry, and fishing sector to the Gross Domestic Product (GDP) in Africa as of 2021, by country</vt:lpstr>
      <vt:lpstr>PowerPoint Presentation</vt:lpstr>
      <vt:lpstr>PowerPoint Presentation</vt:lpstr>
      <vt:lpstr>PowerPoint Presentation</vt:lpstr>
      <vt:lpstr>PowerPoint Presentation</vt:lpstr>
      <vt:lpstr>PowerPoint Presentation</vt:lpstr>
      <vt:lpstr>Nigerian Situation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Why gender in CSA? </vt:lpstr>
      <vt:lpstr>PowerPoint Presentation</vt:lpstr>
      <vt:lpstr>Highlights from the Agricultural sector</vt:lpstr>
      <vt:lpstr>Key findings from GCAINA project Field survey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Author</dc:creator>
  <cp:lastModifiedBy>Reviewer</cp:lastModifiedBy>
  <cp:revision>47</cp:revision>
  <cp:lastPrinted>2023-07-31T07:49:08Z</cp:lastPrinted>
  <dcterms:created xsi:type="dcterms:W3CDTF">2022-03-07T04:59:49Z</dcterms:created>
  <dcterms:modified xsi:type="dcterms:W3CDTF">2023-10-24T07:00:57Z</dcterms:modified>
</cp:coreProperties>
</file>

<file path=docProps/thumbnail.jpeg>
</file>